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55" autoAdjust="0"/>
    <p:restoredTop sz="94622" autoAdjust="0"/>
  </p:normalViewPr>
  <p:slideViewPr>
    <p:cSldViewPr>
      <p:cViewPr varScale="1">
        <p:scale>
          <a:sx n="109" d="100"/>
          <a:sy n="109" d="100"/>
        </p:scale>
        <p:origin x="1296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879E7-4758-4983-89F9-131B9458598D}" type="datetimeFigureOut">
              <a:rPr lang="it-IT" smtClean="0"/>
              <a:t>03/10/2016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844B4-1065-469C-841F-72C8AD10EDF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230382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879E7-4758-4983-89F9-131B9458598D}" type="datetimeFigureOut">
              <a:rPr lang="it-IT" smtClean="0"/>
              <a:t>03/10/2016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844B4-1065-469C-841F-72C8AD10EDF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67735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879E7-4758-4983-89F9-131B9458598D}" type="datetimeFigureOut">
              <a:rPr lang="it-IT" smtClean="0"/>
              <a:t>03/10/2016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844B4-1065-469C-841F-72C8AD10EDF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119775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879E7-4758-4983-89F9-131B9458598D}" type="datetimeFigureOut">
              <a:rPr lang="it-IT" smtClean="0"/>
              <a:t>03/10/2016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844B4-1065-469C-841F-72C8AD10EDF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704312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879E7-4758-4983-89F9-131B9458598D}" type="datetimeFigureOut">
              <a:rPr lang="it-IT" smtClean="0"/>
              <a:t>03/10/2016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844B4-1065-469C-841F-72C8AD10EDF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977534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879E7-4758-4983-89F9-131B9458598D}" type="datetimeFigureOut">
              <a:rPr lang="it-IT" smtClean="0"/>
              <a:t>03/10/2016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844B4-1065-469C-841F-72C8AD10EDF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09056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879E7-4758-4983-89F9-131B9458598D}" type="datetimeFigureOut">
              <a:rPr lang="it-IT" smtClean="0"/>
              <a:t>03/10/2016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844B4-1065-469C-841F-72C8AD10EDF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978642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879E7-4758-4983-89F9-131B9458598D}" type="datetimeFigureOut">
              <a:rPr lang="it-IT" smtClean="0"/>
              <a:t>03/10/2016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844B4-1065-469C-841F-72C8AD10EDF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645889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879E7-4758-4983-89F9-131B9458598D}" type="datetimeFigureOut">
              <a:rPr lang="it-IT" smtClean="0"/>
              <a:t>03/10/2016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844B4-1065-469C-841F-72C8AD10EDF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267923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879E7-4758-4983-89F9-131B9458598D}" type="datetimeFigureOut">
              <a:rPr lang="it-IT" smtClean="0"/>
              <a:t>03/10/2016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844B4-1065-469C-841F-72C8AD10EDF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390713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879E7-4758-4983-89F9-131B9458598D}" type="datetimeFigureOut">
              <a:rPr lang="it-IT" smtClean="0"/>
              <a:t>03/10/2016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844B4-1065-469C-841F-72C8AD10EDF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504636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7879E7-4758-4983-89F9-131B9458598D}" type="datetimeFigureOut">
              <a:rPr lang="it-IT" smtClean="0"/>
              <a:t>03/10/2016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6844B4-1065-469C-841F-72C8AD10EDF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299226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/>
              <a:t>GLI ISTITUTI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501008"/>
            <a:ext cx="6400800" cy="2137792"/>
          </a:xfrm>
        </p:spPr>
        <p:txBody>
          <a:bodyPr>
            <a:normAutofit fontScale="85000" lnSpcReduction="20000"/>
          </a:bodyPr>
          <a:lstStyle/>
          <a:p>
            <a:pPr marL="514350" indent="-514350" algn="just">
              <a:buAutoNum type="arabicPeriod"/>
            </a:pPr>
            <a:r>
              <a:rPr lang="it-IT" b="1" dirty="0" smtClean="0"/>
              <a:t>La nozione di tributo.</a:t>
            </a:r>
          </a:p>
          <a:p>
            <a:pPr marL="514350" indent="-514350" algn="just">
              <a:buAutoNum type="arabicPeriod"/>
            </a:pPr>
            <a:r>
              <a:rPr lang="it-IT" b="1" dirty="0" smtClean="0"/>
              <a:t>Imposte, tasse, contributi.</a:t>
            </a:r>
          </a:p>
          <a:p>
            <a:pPr marL="514350" indent="-514350" algn="just">
              <a:buAutoNum type="arabicPeriod"/>
            </a:pPr>
            <a:r>
              <a:rPr lang="it-IT" b="1" dirty="0" smtClean="0"/>
              <a:t>Le nozioni in uso nella giurisprudenza.</a:t>
            </a:r>
          </a:p>
          <a:p>
            <a:pPr marL="514350" indent="-514350" algn="just">
              <a:buAutoNum type="arabicPeriod"/>
            </a:pPr>
            <a:r>
              <a:rPr lang="it-IT" b="1" dirty="0" smtClean="0"/>
              <a:t>Il diritto tributario e le sue partizioni interne.</a:t>
            </a:r>
          </a:p>
          <a:p>
            <a:pPr marL="514350" indent="-514350" algn="just">
              <a:buAutoNum type="arabicPeriod"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8245434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… </a:t>
            </a:r>
            <a:r>
              <a:rPr lang="it-IT" i="1" dirty="0" smtClean="0"/>
              <a:t>continua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544616"/>
          </a:xfrm>
        </p:spPr>
        <p:txBody>
          <a:bodyPr>
            <a:normAutofit fontScale="62500" lnSpcReduction="20000"/>
          </a:bodyPr>
          <a:lstStyle/>
          <a:p>
            <a:pPr algn="just"/>
            <a:r>
              <a:rPr lang="it-IT" dirty="0" smtClean="0"/>
              <a:t>Il significato di «</a:t>
            </a:r>
            <a:r>
              <a:rPr lang="it-IT" b="1" dirty="0" smtClean="0"/>
              <a:t>legge</a:t>
            </a:r>
            <a:r>
              <a:rPr lang="it-IT" dirty="0" smtClean="0"/>
              <a:t>»</a:t>
            </a:r>
          </a:p>
          <a:p>
            <a:pPr lvl="1" algn="just"/>
            <a:r>
              <a:rPr lang="it-IT" dirty="0" smtClean="0"/>
              <a:t>LEGGE ORDINARIA</a:t>
            </a:r>
          </a:p>
          <a:p>
            <a:pPr lvl="1" algn="just"/>
            <a:r>
              <a:rPr lang="it-IT" dirty="0" smtClean="0"/>
              <a:t>ATTI AVENTI «FORZA DI LEGGE»</a:t>
            </a:r>
          </a:p>
          <a:p>
            <a:pPr lvl="2" algn="just"/>
            <a:r>
              <a:rPr lang="it-IT" dirty="0" smtClean="0"/>
              <a:t>Decreti legge</a:t>
            </a:r>
          </a:p>
          <a:p>
            <a:pPr lvl="2" algn="just"/>
            <a:r>
              <a:rPr lang="it-IT" dirty="0" smtClean="0"/>
              <a:t>Decreti legislativi</a:t>
            </a:r>
          </a:p>
          <a:p>
            <a:pPr lvl="1" algn="just"/>
            <a:r>
              <a:rPr lang="it-IT" dirty="0" smtClean="0"/>
              <a:t>LEGGI REGIONALI</a:t>
            </a:r>
          </a:p>
          <a:p>
            <a:pPr lvl="1" algn="just"/>
            <a:r>
              <a:rPr lang="it-IT" dirty="0" smtClean="0"/>
              <a:t>REGOLAMENTI COMUNITARI: in virtù di:</a:t>
            </a:r>
          </a:p>
          <a:p>
            <a:pPr lvl="2" algn="just"/>
            <a:r>
              <a:rPr lang="it-IT" dirty="0" smtClean="0"/>
              <a:t>Art. 11 </a:t>
            </a:r>
            <a:r>
              <a:rPr lang="it-IT" dirty="0" err="1" smtClean="0"/>
              <a:t>Cost</a:t>
            </a:r>
            <a:r>
              <a:rPr lang="it-IT" dirty="0" smtClean="0"/>
              <a:t>: limitazione sovranità nazionale</a:t>
            </a:r>
          </a:p>
          <a:p>
            <a:pPr lvl="2" algn="just"/>
            <a:r>
              <a:rPr lang="it-IT" dirty="0" smtClean="0"/>
              <a:t>Autonomia dei sistemi giuridici</a:t>
            </a:r>
          </a:p>
          <a:p>
            <a:pPr algn="just"/>
            <a:r>
              <a:rPr lang="it-IT" dirty="0" smtClean="0"/>
              <a:t>Il significato e i corollari dell’espressione «</a:t>
            </a:r>
            <a:r>
              <a:rPr lang="it-IT" b="1" dirty="0" smtClean="0"/>
              <a:t>in base</a:t>
            </a:r>
            <a:r>
              <a:rPr lang="it-IT" dirty="0" smtClean="0"/>
              <a:t>»</a:t>
            </a:r>
          </a:p>
          <a:p>
            <a:pPr lvl="1" algn="just"/>
            <a:r>
              <a:rPr lang="it-IT" dirty="0" smtClean="0"/>
              <a:t>Riserva di legge «relativa»</a:t>
            </a:r>
          </a:p>
          <a:p>
            <a:pPr lvl="2" algn="just"/>
            <a:r>
              <a:rPr lang="it-IT" dirty="0" smtClean="0"/>
              <a:t>Alla legge sono riservate:</a:t>
            </a:r>
          </a:p>
          <a:p>
            <a:pPr lvl="3" algn="just"/>
            <a:r>
              <a:rPr lang="it-IT" dirty="0" smtClean="0"/>
              <a:t>le NORME DI DIRITTO SOSTANZIALE (O IMPOSITRICI)</a:t>
            </a:r>
          </a:p>
          <a:p>
            <a:pPr lvl="4" algn="just"/>
            <a:r>
              <a:rPr lang="it-IT" dirty="0" smtClean="0"/>
              <a:t>Sono quelle che identificano l’AN e il QUANTUM del tributo</a:t>
            </a:r>
          </a:p>
          <a:p>
            <a:pPr lvl="3" algn="just"/>
            <a:r>
              <a:rPr lang="it-IT" dirty="0" smtClean="0"/>
              <a:t>Le NORME che stabiliscono ESENZIONI o AGEVOLAZIONI</a:t>
            </a:r>
          </a:p>
          <a:p>
            <a:pPr algn="just"/>
            <a:r>
              <a:rPr lang="it-IT" dirty="0" smtClean="0"/>
              <a:t>Il significato di «</a:t>
            </a:r>
            <a:r>
              <a:rPr lang="it-IT" b="1" dirty="0" smtClean="0"/>
              <a:t>prestazione imposta</a:t>
            </a:r>
            <a:endParaRPr lang="it-IT" dirty="0"/>
          </a:p>
          <a:p>
            <a:pPr lvl="1" algn="just"/>
            <a:r>
              <a:rPr lang="it-IT" dirty="0" smtClean="0"/>
              <a:t>Concetto più ampio di «tributo» (relazione di insieme/sottoinsieme)</a:t>
            </a:r>
          </a:p>
          <a:p>
            <a:pPr lvl="1" algn="just"/>
            <a:r>
              <a:rPr lang="it-IT" dirty="0" smtClean="0"/>
              <a:t>Elemento caratterizzante: COATTIVITA’</a:t>
            </a:r>
          </a:p>
          <a:p>
            <a:pPr lvl="2" algn="just"/>
            <a:r>
              <a:rPr lang="it-IT" dirty="0" smtClean="0"/>
              <a:t>E’ stata riconosciuta la coattività anche in presenza di contratti:</a:t>
            </a:r>
          </a:p>
          <a:p>
            <a:pPr lvl="3" algn="just"/>
            <a:r>
              <a:rPr lang="it-IT" dirty="0" smtClean="0"/>
              <a:t>Stipulati a fronte di servizi pubblici essenziali</a:t>
            </a:r>
          </a:p>
          <a:p>
            <a:pPr lvl="3" algn="just"/>
            <a:r>
              <a:rPr lang="it-IT" dirty="0" smtClean="0"/>
              <a:t>Offerti in regime di monopolio</a:t>
            </a:r>
          </a:p>
          <a:p>
            <a:pPr lvl="3" algn="just"/>
            <a:r>
              <a:rPr lang="it-IT" dirty="0" smtClean="0"/>
              <a:t>Disciplinati da atti autoritativi (esterni alla volontà del contribuente)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489924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/>
              <a:t>2. Le leggi tributarie dello Stato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it-IT" b="1" dirty="0" smtClean="0"/>
              <a:t>Riferimenti specifici Costituzionali</a:t>
            </a:r>
            <a:r>
              <a:rPr lang="it-IT" dirty="0" smtClean="0"/>
              <a:t>:</a:t>
            </a:r>
          </a:p>
          <a:p>
            <a:pPr lvl="1" algn="just"/>
            <a:r>
              <a:rPr lang="it-IT" b="1" dirty="0" smtClean="0"/>
              <a:t>Art. 75</a:t>
            </a:r>
          </a:p>
          <a:p>
            <a:pPr lvl="2" algn="just"/>
            <a:r>
              <a:rPr lang="it-IT" i="1" dirty="0" smtClean="0"/>
              <a:t>Divieto di referendum abrogativo</a:t>
            </a:r>
          </a:p>
          <a:p>
            <a:pPr lvl="1" algn="just"/>
            <a:r>
              <a:rPr lang="it-IT" b="1" dirty="0" smtClean="0"/>
              <a:t>Art. 81</a:t>
            </a:r>
          </a:p>
          <a:p>
            <a:pPr lvl="2" algn="just"/>
            <a:r>
              <a:rPr lang="it-IT" i="1" dirty="0" smtClean="0"/>
              <a:t>Divieto di istituire nuovi tributi con la legge di approvazione del bilancio</a:t>
            </a:r>
          </a:p>
          <a:p>
            <a:pPr lvl="3" algn="just"/>
            <a:r>
              <a:rPr lang="it-IT" dirty="0" smtClean="0"/>
              <a:t>RATIO: si ribadisce il carattere solo «</a:t>
            </a:r>
            <a:r>
              <a:rPr lang="it-IT" i="1" u="sng" dirty="0" smtClean="0"/>
              <a:t>formale</a:t>
            </a:r>
            <a:r>
              <a:rPr lang="it-IT" dirty="0" smtClean="0"/>
              <a:t>» di tale legge (carattere consuntivo di mera approvazione; non può avere effetti sostanziali)</a:t>
            </a:r>
          </a:p>
          <a:p>
            <a:pPr algn="just"/>
            <a:r>
              <a:rPr lang="it-IT" b="1" dirty="0" smtClean="0"/>
              <a:t>Riferimenti specifici Comunitari</a:t>
            </a:r>
          </a:p>
          <a:p>
            <a:pPr lvl="1" algn="just"/>
            <a:r>
              <a:rPr lang="it-IT" b="1" dirty="0" smtClean="0"/>
              <a:t>Art. 108, par. 3, Trattato Unione Europea</a:t>
            </a:r>
          </a:p>
          <a:p>
            <a:pPr lvl="2" algn="just"/>
            <a:r>
              <a:rPr lang="it-IT" dirty="0" smtClean="0"/>
              <a:t>Se la legge costituisce «</a:t>
            </a:r>
            <a:r>
              <a:rPr lang="it-IT" b="1" u="sng" dirty="0" smtClean="0"/>
              <a:t>aiuto di stato</a:t>
            </a:r>
            <a:r>
              <a:rPr lang="it-IT" dirty="0" smtClean="0"/>
              <a:t>» v’è l’obbligo di notifica alla Commissione Europea che può:</a:t>
            </a:r>
          </a:p>
          <a:p>
            <a:pPr lvl="3" algn="just"/>
            <a:r>
              <a:rPr lang="it-IT" dirty="0" smtClean="0"/>
              <a:t>Autorizzare se ritiene la legge compatibile con il mercato comune;</a:t>
            </a:r>
          </a:p>
          <a:p>
            <a:pPr lvl="3" algn="just"/>
            <a:r>
              <a:rPr lang="it-IT" dirty="0" smtClean="0"/>
              <a:t>Intraprendere una procedura di controllo</a:t>
            </a:r>
          </a:p>
          <a:p>
            <a:pPr lvl="4" algn="just"/>
            <a:r>
              <a:rPr lang="it-IT" dirty="0" smtClean="0"/>
              <a:t>In tal caso la legge dello Stato membro non può entrare in vigore prima che sia conclusa, con esito positivo, tale procedura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2561271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b="1" dirty="0" smtClean="0"/>
              <a:t>2.1. Lo Statuto dei diritto del contribuente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just"/>
            <a:r>
              <a:rPr lang="it-IT" dirty="0" smtClean="0"/>
              <a:t>Riferimento normativo</a:t>
            </a:r>
          </a:p>
          <a:p>
            <a:pPr lvl="1" algn="just"/>
            <a:r>
              <a:rPr lang="it-IT" dirty="0" smtClean="0"/>
              <a:t>Legge 27 luglio 2000, n. 212</a:t>
            </a:r>
          </a:p>
          <a:p>
            <a:pPr algn="just"/>
            <a:r>
              <a:rPr lang="it-IT" b="1" dirty="0" smtClean="0"/>
              <a:t>INQUADRAMENTO (QUALIFICAZIONE)</a:t>
            </a:r>
          </a:p>
          <a:p>
            <a:pPr lvl="1" algn="just"/>
            <a:r>
              <a:rPr lang="it-IT" dirty="0" smtClean="0"/>
              <a:t>Benché nell’art. 1 lo Statuto si AUTOQUALIFICHI come:</a:t>
            </a:r>
          </a:p>
          <a:p>
            <a:pPr lvl="2" algn="just"/>
            <a:r>
              <a:rPr lang="it-IT" dirty="0" smtClean="0"/>
              <a:t>Legge di attuazione:</a:t>
            </a:r>
          </a:p>
          <a:p>
            <a:pPr lvl="3" algn="just"/>
            <a:r>
              <a:rPr lang="it-IT" dirty="0" smtClean="0"/>
              <a:t>della Costituzione</a:t>
            </a:r>
          </a:p>
          <a:p>
            <a:pPr lvl="3" algn="just"/>
            <a:r>
              <a:rPr lang="it-IT" dirty="0" smtClean="0"/>
              <a:t>Dei principi generali dell’ordinamento tributario</a:t>
            </a:r>
          </a:p>
          <a:p>
            <a:pPr lvl="1" algn="just"/>
            <a:r>
              <a:rPr lang="it-IT" dirty="0" smtClean="0"/>
              <a:t>Come chiarito dalla Corte </a:t>
            </a:r>
            <a:r>
              <a:rPr lang="it-IT" dirty="0" err="1" smtClean="0"/>
              <a:t>Cost</a:t>
            </a:r>
            <a:r>
              <a:rPr lang="it-IT" dirty="0" smtClean="0"/>
              <a:t>. (</a:t>
            </a:r>
            <a:r>
              <a:rPr lang="it-IT" dirty="0" err="1" smtClean="0"/>
              <a:t>Ord</a:t>
            </a:r>
            <a:r>
              <a:rPr lang="it-IT" dirty="0" smtClean="0"/>
              <a:t>. 216/2004) resta </a:t>
            </a:r>
            <a:r>
              <a:rPr lang="it-IT" b="1" u="sng" dirty="0" smtClean="0"/>
              <a:t>legge ordinaria</a:t>
            </a:r>
            <a:r>
              <a:rPr lang="it-IT" dirty="0" smtClean="0"/>
              <a:t> e non come qualcuno sostiene in dottrina «</a:t>
            </a:r>
            <a:r>
              <a:rPr lang="it-IT" i="1" u="sng" dirty="0" smtClean="0"/>
              <a:t>legge rinforzata</a:t>
            </a:r>
            <a:r>
              <a:rPr lang="it-IT" dirty="0" smtClean="0"/>
              <a:t>» (sopra la legge ordinaria e sotto la Costituzione)</a:t>
            </a:r>
          </a:p>
          <a:p>
            <a:pPr algn="just"/>
            <a:r>
              <a:rPr lang="it-IT" b="1" dirty="0" smtClean="0"/>
              <a:t>EFFICACIA RINFORZATA</a:t>
            </a:r>
          </a:p>
          <a:p>
            <a:pPr lvl="1" algn="just"/>
            <a:r>
              <a:rPr lang="it-IT" dirty="0" smtClean="0"/>
              <a:t>Le norma dello Statuto possono essere derogate o modificate solo espressamente (e non tacitamente)</a:t>
            </a:r>
          </a:p>
          <a:p>
            <a:pPr lvl="1" algn="just"/>
            <a:r>
              <a:rPr lang="it-IT" dirty="0" smtClean="0"/>
              <a:t>Le norme dello Statuto non possono essere derogate o modificate da leggi speciali (ma solo da leggi generali)</a:t>
            </a:r>
          </a:p>
          <a:p>
            <a:pPr lvl="1" algn="just"/>
            <a:r>
              <a:rPr lang="it-IT" i="1" u="sng" dirty="0" smtClean="0"/>
              <a:t>PERPLESSITA’ sollevate dai Costituzionalisti</a:t>
            </a:r>
            <a:r>
              <a:rPr lang="it-IT" dirty="0" smtClean="0"/>
              <a:t>:</a:t>
            </a:r>
          </a:p>
          <a:p>
            <a:pPr lvl="2" algn="just"/>
            <a:r>
              <a:rPr lang="it-IT" dirty="0" smtClean="0"/>
              <a:t>Una legge ordinaria non può rafforzare l’efficacia delle proprie disposizioni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2397827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/>
              <a:t>2.2. I decreti legge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268760"/>
            <a:ext cx="8435280" cy="5400600"/>
          </a:xfrm>
        </p:spPr>
        <p:txBody>
          <a:bodyPr>
            <a:normAutofit fontScale="55000" lnSpcReduction="20000"/>
          </a:bodyPr>
          <a:lstStyle/>
          <a:p>
            <a:pPr algn="just"/>
            <a:r>
              <a:rPr lang="it-IT" b="1" dirty="0" smtClean="0"/>
              <a:t>DEFINIZIONE</a:t>
            </a:r>
            <a:endParaRPr lang="it-IT" dirty="0" smtClean="0"/>
          </a:p>
          <a:p>
            <a:pPr lvl="1" algn="just"/>
            <a:r>
              <a:rPr lang="it-IT" i="1" dirty="0" smtClean="0"/>
              <a:t>Provvedimenti provvisori aventi forza di legge adottati direttamente dal Governo in casi straordinari di necessità ed urgenza</a:t>
            </a:r>
          </a:p>
          <a:p>
            <a:pPr algn="just"/>
            <a:r>
              <a:rPr lang="it-IT" b="1" dirty="0" smtClean="0"/>
              <a:t>RIFERIMENTO NORMATIVO</a:t>
            </a:r>
          </a:p>
          <a:p>
            <a:pPr lvl="1" algn="just"/>
            <a:r>
              <a:rPr lang="it-IT" dirty="0" smtClean="0"/>
              <a:t>Art. 77 </a:t>
            </a:r>
            <a:r>
              <a:rPr lang="it-IT" dirty="0" err="1" smtClean="0"/>
              <a:t>Cost</a:t>
            </a:r>
            <a:r>
              <a:rPr lang="it-IT" dirty="0" smtClean="0"/>
              <a:t>.</a:t>
            </a:r>
          </a:p>
          <a:p>
            <a:pPr algn="just"/>
            <a:r>
              <a:rPr lang="it-IT" b="1" dirty="0" smtClean="0"/>
              <a:t>EFFICACIA</a:t>
            </a:r>
          </a:p>
          <a:p>
            <a:pPr lvl="1" algn="just"/>
            <a:r>
              <a:rPr lang="it-IT" dirty="0" smtClean="0"/>
              <a:t>Sono immediatamente efficaci (dal giorno della pubblicazione in G.U.)</a:t>
            </a:r>
          </a:p>
          <a:p>
            <a:pPr lvl="1" algn="just"/>
            <a:r>
              <a:rPr lang="it-IT" dirty="0" smtClean="0"/>
              <a:t>Devono, tuttavia, essere converti in legge entro sessanta giorni dalla pubblicazione</a:t>
            </a:r>
          </a:p>
          <a:p>
            <a:pPr lvl="1" algn="just"/>
            <a:r>
              <a:rPr lang="it-IT" dirty="0" smtClean="0"/>
              <a:t>La mancata conversione ha efficacia retroattiva (</a:t>
            </a:r>
            <a:r>
              <a:rPr lang="it-IT" i="1" dirty="0" smtClean="0"/>
              <a:t>ex </a:t>
            </a:r>
            <a:r>
              <a:rPr lang="it-IT" i="1" dirty="0" err="1" smtClean="0"/>
              <a:t>tunc</a:t>
            </a:r>
            <a:r>
              <a:rPr lang="it-IT" i="1" dirty="0" smtClean="0"/>
              <a:t>)</a:t>
            </a:r>
          </a:p>
          <a:p>
            <a:pPr lvl="2" algn="just"/>
            <a:r>
              <a:rPr lang="it-IT" dirty="0" smtClean="0"/>
              <a:t>A meno che il legislatore disciplini ad hoc i rapporti sorti </a:t>
            </a:r>
            <a:r>
              <a:rPr lang="it-IT" i="1" dirty="0" smtClean="0"/>
              <a:t>medio tempore</a:t>
            </a:r>
          </a:p>
          <a:p>
            <a:pPr algn="just"/>
            <a:r>
              <a:rPr lang="it-IT" b="1" dirty="0" smtClean="0"/>
              <a:t>USO FREQUENTE IN AMBITO TRIBUTARIO</a:t>
            </a:r>
          </a:p>
          <a:p>
            <a:pPr lvl="1" algn="just"/>
            <a:r>
              <a:rPr lang="it-IT" dirty="0" smtClean="0"/>
              <a:t>Considerate le esigenze di celerità (es. imposte sui consumi, interventi in tema di elusione, ecc.)</a:t>
            </a:r>
          </a:p>
          <a:p>
            <a:pPr lvl="1" algn="just"/>
            <a:r>
              <a:rPr lang="it-IT" dirty="0" smtClean="0"/>
              <a:t>Tuttavia si sono registrati nella prassi:</a:t>
            </a:r>
          </a:p>
          <a:p>
            <a:pPr lvl="2" algn="just"/>
            <a:r>
              <a:rPr lang="it-IT" dirty="0" smtClean="0"/>
              <a:t>casi di «abuso» della decretazione di urgenza (c.d. «fenomeno delle delegificazione»)</a:t>
            </a:r>
          </a:p>
          <a:p>
            <a:pPr lvl="2" algn="just"/>
            <a:r>
              <a:rPr lang="it-IT" dirty="0" smtClean="0"/>
              <a:t>casi di «reiterazione di decreti non convertiti»</a:t>
            </a:r>
          </a:p>
          <a:p>
            <a:pPr lvl="3" algn="just"/>
            <a:r>
              <a:rPr lang="it-IT" dirty="0" smtClean="0"/>
              <a:t>Prassi, queste, censurate dalla Corte Costituzionale</a:t>
            </a:r>
          </a:p>
          <a:p>
            <a:pPr lvl="1" algn="just"/>
            <a:r>
              <a:rPr lang="it-IT" dirty="0" smtClean="0"/>
              <a:t>Per effetto di ciò l’uso è diminuito e si ricorre più spesso al «decreto legislativo»</a:t>
            </a:r>
          </a:p>
          <a:p>
            <a:pPr algn="just"/>
            <a:r>
              <a:rPr lang="it-IT" dirty="0" smtClean="0"/>
              <a:t>LIMITAZIONE</a:t>
            </a:r>
          </a:p>
          <a:p>
            <a:pPr lvl="1" algn="just"/>
            <a:r>
              <a:rPr lang="it-IT" dirty="0" smtClean="0"/>
              <a:t>Art. 4 Statuto dei diritti del Contribuente</a:t>
            </a:r>
          </a:p>
          <a:p>
            <a:pPr lvl="2" algn="just"/>
            <a:r>
              <a:rPr lang="it-IT" dirty="0" smtClean="0"/>
              <a:t>Non si può disporre con decreto legge:</a:t>
            </a:r>
          </a:p>
          <a:p>
            <a:pPr lvl="3" algn="just"/>
            <a:r>
              <a:rPr lang="it-IT" dirty="0" smtClean="0"/>
              <a:t>L’istituzione di nuovi tributo né</a:t>
            </a:r>
          </a:p>
          <a:p>
            <a:pPr lvl="3" algn="just"/>
            <a:r>
              <a:rPr lang="it-IT" dirty="0" smtClean="0"/>
              <a:t>Estendere l’ambito applicativo di tributi già in essere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8035067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/>
              <a:t>2.3. I decreti legislativi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184576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it-IT" dirty="0" smtClean="0"/>
              <a:t>DEFINIZIONE</a:t>
            </a:r>
          </a:p>
          <a:p>
            <a:pPr lvl="1" algn="just"/>
            <a:r>
              <a:rPr lang="it-IT" i="1" dirty="0" smtClean="0"/>
              <a:t>Provvedimenti definitivi emanati dal Governo su delega del Parlamento.</a:t>
            </a:r>
          </a:p>
          <a:p>
            <a:pPr lvl="1" algn="just"/>
            <a:r>
              <a:rPr lang="it-IT" dirty="0" smtClean="0"/>
              <a:t>La delega della funzione legislativa può avvenire</a:t>
            </a:r>
          </a:p>
          <a:p>
            <a:pPr lvl="2" algn="just"/>
            <a:r>
              <a:rPr lang="it-IT" dirty="0" smtClean="0"/>
              <a:t>Previa determinazione ad opera del Parlamento dei PRINCIPI e CRITERI DIRETTIVI</a:t>
            </a:r>
          </a:p>
          <a:p>
            <a:pPr lvl="2" algn="just"/>
            <a:r>
              <a:rPr lang="it-IT" dirty="0" smtClean="0"/>
              <a:t>Soltanto per un TEMPO LIMITATO</a:t>
            </a:r>
          </a:p>
          <a:p>
            <a:pPr lvl="2" algn="just"/>
            <a:r>
              <a:rPr lang="it-IT" dirty="0" smtClean="0"/>
              <a:t>Per OGGETTI DEFINITI</a:t>
            </a:r>
          </a:p>
          <a:p>
            <a:pPr algn="just"/>
            <a:r>
              <a:rPr lang="it-IT" dirty="0" smtClean="0"/>
              <a:t>RIFERIMENTO NORMATIVO</a:t>
            </a:r>
          </a:p>
          <a:p>
            <a:pPr lvl="1" algn="just"/>
            <a:r>
              <a:rPr lang="it-IT" dirty="0" smtClean="0"/>
              <a:t>ART. 76 </a:t>
            </a:r>
            <a:r>
              <a:rPr lang="it-IT" dirty="0" err="1" smtClean="0"/>
              <a:t>Cost</a:t>
            </a:r>
            <a:r>
              <a:rPr lang="it-IT" dirty="0" smtClean="0"/>
              <a:t>.</a:t>
            </a:r>
          </a:p>
          <a:p>
            <a:pPr algn="just"/>
            <a:r>
              <a:rPr lang="it-IT" dirty="0" smtClean="0"/>
              <a:t>USO FREQUENTE</a:t>
            </a:r>
          </a:p>
          <a:p>
            <a:pPr lvl="1" algn="just"/>
            <a:r>
              <a:rPr lang="it-IT" dirty="0" smtClean="0"/>
              <a:t>Esigenze legate al «tecnicismo della materia»</a:t>
            </a:r>
          </a:p>
          <a:p>
            <a:pPr lvl="1" algn="just"/>
            <a:r>
              <a:rPr lang="it-IT" dirty="0" smtClean="0"/>
              <a:t>I più grandi interventi in ambito tributario sono avvenuti tramite «legge delega»</a:t>
            </a:r>
          </a:p>
          <a:p>
            <a:pPr lvl="2" algn="just"/>
            <a:r>
              <a:rPr lang="it-IT" dirty="0" smtClean="0"/>
              <a:t>La stessa riforma tributaria: legge delega 825/1971 cui sono seguiti numerosi decreti delegati, compresi i TESTI UNICI (vedi infra)</a:t>
            </a:r>
          </a:p>
          <a:p>
            <a:pPr lvl="2" algn="just"/>
            <a:r>
              <a:rPr lang="it-IT" dirty="0" smtClean="0"/>
              <a:t>Così come il federalismo fiscale (legge delega 42/2009)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6118886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/>
              <a:t>2.4. I testi unici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it-IT" b="1" dirty="0" smtClean="0"/>
              <a:t>DEFINZIONE</a:t>
            </a:r>
          </a:p>
          <a:p>
            <a:pPr lvl="1" algn="just"/>
            <a:r>
              <a:rPr lang="it-IT" dirty="0" smtClean="0"/>
              <a:t>Non è una fonte autonoma</a:t>
            </a:r>
          </a:p>
          <a:p>
            <a:pPr lvl="1" algn="just"/>
            <a:r>
              <a:rPr lang="it-IT" dirty="0" smtClean="0"/>
              <a:t>E’ un corpo normativo di riunificazione di norme contenute in più testi</a:t>
            </a:r>
          </a:p>
          <a:p>
            <a:pPr algn="just"/>
            <a:r>
              <a:rPr lang="it-IT" b="1" dirty="0" smtClean="0"/>
              <a:t>FORMA </a:t>
            </a:r>
            <a:r>
              <a:rPr lang="it-IT" dirty="0" smtClean="0"/>
              <a:t>possiamo avere </a:t>
            </a:r>
            <a:r>
              <a:rPr lang="it-IT" dirty="0" err="1" smtClean="0"/>
              <a:t>t.u.</a:t>
            </a:r>
            <a:r>
              <a:rPr lang="it-IT" dirty="0" smtClean="0"/>
              <a:t> contenuti in </a:t>
            </a:r>
          </a:p>
          <a:p>
            <a:pPr lvl="2" algn="just"/>
            <a:r>
              <a:rPr lang="it-IT" dirty="0" smtClean="0"/>
              <a:t>Legge</a:t>
            </a:r>
          </a:p>
          <a:p>
            <a:pPr lvl="2" algn="just"/>
            <a:r>
              <a:rPr lang="it-IT" dirty="0" smtClean="0"/>
              <a:t>Decreto legislativo (forma prevalente in ambito tributario)</a:t>
            </a:r>
          </a:p>
          <a:p>
            <a:pPr lvl="2" algn="just"/>
            <a:r>
              <a:rPr lang="it-IT" dirty="0" smtClean="0"/>
              <a:t>Regolamenti</a:t>
            </a:r>
          </a:p>
          <a:p>
            <a:pPr lvl="3" algn="just"/>
            <a:r>
              <a:rPr lang="it-IT" dirty="0" smtClean="0"/>
              <a:t>Spesso si presentano sotto forma di </a:t>
            </a:r>
            <a:r>
              <a:rPr lang="it-IT" b="1" u="sng" dirty="0" smtClean="0"/>
              <a:t>D.P.R.</a:t>
            </a:r>
            <a:r>
              <a:rPr lang="it-IT" dirty="0" smtClean="0"/>
              <a:t> ma ciò costituisce solo una vesta formale esterna	</a:t>
            </a:r>
          </a:p>
          <a:p>
            <a:pPr algn="just"/>
            <a:r>
              <a:rPr lang="it-IT" b="1" dirty="0" smtClean="0"/>
              <a:t>CONTENUTO</a:t>
            </a:r>
            <a:r>
              <a:rPr lang="it-IT" dirty="0" smtClean="0"/>
              <a:t> possono esservi </a:t>
            </a:r>
            <a:r>
              <a:rPr lang="it-IT" dirty="0" err="1" smtClean="0"/>
              <a:t>t.u.</a:t>
            </a:r>
            <a:endParaRPr lang="it-IT" dirty="0" smtClean="0"/>
          </a:p>
          <a:p>
            <a:pPr lvl="2" algn="just"/>
            <a:r>
              <a:rPr lang="it-IT" dirty="0" smtClean="0"/>
              <a:t> meramente COMPILATIVI (di pura raccolta e/o sistemazione)</a:t>
            </a:r>
          </a:p>
          <a:p>
            <a:pPr lvl="2" algn="just"/>
            <a:r>
              <a:rPr lang="it-IT" dirty="0" smtClean="0"/>
              <a:t>o INNOVATIVI </a:t>
            </a:r>
            <a:r>
              <a:rPr lang="it-IT" dirty="0"/>
              <a:t>(forma prevalente in ambito tributario)</a:t>
            </a:r>
          </a:p>
          <a:p>
            <a:pPr lvl="3" algn="just"/>
            <a:endParaRPr lang="it-IT" dirty="0" smtClean="0"/>
          </a:p>
          <a:p>
            <a:pPr lvl="2" algn="just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13134869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3. I regolamenti statali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400600"/>
          </a:xfrm>
        </p:spPr>
        <p:txBody>
          <a:bodyPr>
            <a:normAutofit fontScale="47500" lnSpcReduction="20000"/>
          </a:bodyPr>
          <a:lstStyle/>
          <a:p>
            <a:pPr algn="just"/>
            <a:r>
              <a:rPr lang="it-IT" b="1" dirty="0" smtClean="0"/>
              <a:t>DEFINIZIONE</a:t>
            </a:r>
          </a:p>
          <a:p>
            <a:pPr lvl="1" algn="just"/>
            <a:r>
              <a:rPr lang="it-IT" dirty="0" smtClean="0"/>
              <a:t>Fonte secondaria, subordinata alla legge</a:t>
            </a:r>
          </a:p>
          <a:p>
            <a:pPr lvl="2" algn="just"/>
            <a:r>
              <a:rPr lang="it-IT" dirty="0" smtClean="0"/>
              <a:t>Non possono essere in contrasto con la legge</a:t>
            </a:r>
          </a:p>
          <a:p>
            <a:pPr lvl="2" algn="just"/>
            <a:r>
              <a:rPr lang="it-IT" dirty="0" smtClean="0"/>
              <a:t>Se sono in contrasto con la legge (ordinaria o costituzionale) possono essere</a:t>
            </a:r>
          </a:p>
          <a:p>
            <a:pPr lvl="3" algn="just"/>
            <a:r>
              <a:rPr lang="it-IT" dirty="0" smtClean="0"/>
              <a:t>Annullati dal giudice amministrativo</a:t>
            </a:r>
          </a:p>
          <a:p>
            <a:pPr lvl="3" algn="just"/>
            <a:r>
              <a:rPr lang="it-IT" dirty="0" smtClean="0"/>
              <a:t>Disapplicati dal giudice ordinario o dal giudice tributario</a:t>
            </a:r>
          </a:p>
          <a:p>
            <a:pPr algn="just"/>
            <a:r>
              <a:rPr lang="it-IT" b="1" dirty="0" smtClean="0"/>
              <a:t>RIFERIMENTO NORMATIVO</a:t>
            </a:r>
          </a:p>
          <a:p>
            <a:pPr lvl="1" algn="just"/>
            <a:r>
              <a:rPr lang="it-IT" dirty="0" smtClean="0"/>
              <a:t>LEGGE 23 AGOSTO 1988 N. 400: legge che disciplina la potestà regolamentare</a:t>
            </a:r>
          </a:p>
          <a:p>
            <a:pPr algn="just"/>
            <a:r>
              <a:rPr lang="it-IT" b="1" dirty="0" smtClean="0"/>
              <a:t>I TIPI DI REGOLAMENTO</a:t>
            </a:r>
          </a:p>
          <a:p>
            <a:pPr lvl="1" algn="just"/>
            <a:r>
              <a:rPr lang="it-IT" b="1" dirty="0" smtClean="0"/>
              <a:t>REGOLAMENTI GOVERNATIVI </a:t>
            </a:r>
            <a:r>
              <a:rPr lang="it-IT" dirty="0" smtClean="0"/>
              <a:t>(art. 17, comma 1, legge 400/1988) – Il Governo dispone di una potestà regolamentare generale, esercitabile </a:t>
            </a:r>
            <a:r>
              <a:rPr lang="it-IT" b="1" u="sng" dirty="0" smtClean="0"/>
              <a:t>anche senza autorizzazione legislativa</a:t>
            </a:r>
          </a:p>
          <a:p>
            <a:pPr lvl="2" algn="just"/>
            <a:r>
              <a:rPr lang="it-IT" dirty="0" smtClean="0"/>
              <a:t>Sono deliberati dal Consiglio dei Ministri;</a:t>
            </a:r>
          </a:p>
          <a:p>
            <a:pPr lvl="2" algn="just"/>
            <a:r>
              <a:rPr lang="it-IT" dirty="0" smtClean="0"/>
              <a:t>Previo parere del </a:t>
            </a:r>
            <a:r>
              <a:rPr lang="it-IT" u="sng" dirty="0" smtClean="0"/>
              <a:t>Consiglio di Stato</a:t>
            </a:r>
            <a:r>
              <a:rPr lang="it-IT" dirty="0" smtClean="0"/>
              <a:t> e Visto e registrazione della </a:t>
            </a:r>
            <a:r>
              <a:rPr lang="it-IT" u="sng" dirty="0" smtClean="0"/>
              <a:t>Corte dei Conti</a:t>
            </a:r>
          </a:p>
          <a:p>
            <a:pPr lvl="2" algn="just"/>
            <a:r>
              <a:rPr lang="it-IT" dirty="0" smtClean="0"/>
              <a:t>Emanati sotto forma di DPR</a:t>
            </a:r>
          </a:p>
          <a:p>
            <a:pPr lvl="2" algn="just"/>
            <a:r>
              <a:rPr lang="it-IT" dirty="0" smtClean="0"/>
              <a:t>Pubblicati in G.U. </a:t>
            </a:r>
          </a:p>
          <a:p>
            <a:pPr lvl="2" algn="just"/>
            <a:r>
              <a:rPr lang="it-IT" dirty="0" smtClean="0"/>
              <a:t>Si distinguono a loro volta in:</a:t>
            </a:r>
          </a:p>
          <a:p>
            <a:pPr lvl="3" algn="just"/>
            <a:r>
              <a:rPr lang="it-IT" dirty="0" smtClean="0"/>
              <a:t>REGOLAMENTI ESECUTIVI o ATTUATIVI </a:t>
            </a:r>
          </a:p>
          <a:p>
            <a:pPr lvl="3" algn="just"/>
            <a:r>
              <a:rPr lang="it-IT" dirty="0" smtClean="0"/>
              <a:t>REGOLAMENTI INTEGRATIVI</a:t>
            </a:r>
          </a:p>
          <a:p>
            <a:pPr lvl="3" algn="just"/>
            <a:r>
              <a:rPr lang="it-IT" u="sng" dirty="0" smtClean="0"/>
              <a:t>REGOLAMENTI AUTONOMI O INDIPENDENTI (non ammissibili in ambito tributario)</a:t>
            </a:r>
          </a:p>
          <a:p>
            <a:pPr lvl="3" algn="just"/>
            <a:r>
              <a:rPr lang="it-IT" dirty="0" smtClean="0"/>
              <a:t>REGOLAMENTI ORGANIZZATORI</a:t>
            </a:r>
          </a:p>
          <a:p>
            <a:pPr lvl="1" algn="just"/>
            <a:r>
              <a:rPr lang="it-IT" b="1" dirty="0" smtClean="0"/>
              <a:t>REGOLAMENTI DELEGATI </a:t>
            </a:r>
            <a:r>
              <a:rPr lang="it-IT" dirty="0" smtClean="0"/>
              <a:t>(art. 17, comma 2, legge 400/1988) – Il Governo dispone di una potestà regolamentare esercitabile </a:t>
            </a:r>
            <a:r>
              <a:rPr lang="it-IT" b="1" u="sng" dirty="0" smtClean="0"/>
              <a:t>previa autorizzazione legislativa</a:t>
            </a:r>
            <a:r>
              <a:rPr lang="it-IT" dirty="0" smtClean="0"/>
              <a:t> per le materie non coperte da riserva assoluta di legge</a:t>
            </a:r>
          </a:p>
          <a:p>
            <a:pPr lvl="1" algn="just"/>
            <a:r>
              <a:rPr lang="it-IT" b="1" dirty="0" smtClean="0"/>
              <a:t>REGOLAMENTI MINISTERIALI O INTERMINISTERIALI </a:t>
            </a:r>
          </a:p>
          <a:p>
            <a:pPr lvl="2" algn="just"/>
            <a:r>
              <a:rPr lang="it-IT" dirty="0" smtClean="0"/>
              <a:t>Presuppongono sempre una legge o un regolamento che vi rinvia</a:t>
            </a:r>
          </a:p>
          <a:p>
            <a:pPr lvl="2" algn="just"/>
            <a:r>
              <a:rPr lang="it-IT" dirty="0" smtClean="0"/>
              <a:t>Possono essere emanati dal singolo Ministero (DM) ovvero, in caso di più ministri, dal Presidente del Consiglio dei Ministri (DPCM)</a:t>
            </a:r>
          </a:p>
          <a:p>
            <a:pPr lvl="2" algn="just"/>
            <a:r>
              <a:rPr lang="it-IT" dirty="0" smtClean="0"/>
              <a:t>Non possono essere in contrasto con le leggi e con i regolamenti</a:t>
            </a:r>
          </a:p>
          <a:p>
            <a:pPr lvl="2" algn="just"/>
            <a:r>
              <a:rPr lang="it-IT" dirty="0" smtClean="0"/>
              <a:t>Vengono emanati sono previo parere del Consiglio di Stato e Visto della Corte dei Conti  </a:t>
            </a:r>
          </a:p>
          <a:p>
            <a:pPr lvl="1" algn="just"/>
            <a:endParaRPr lang="it-IT" dirty="0" smtClean="0"/>
          </a:p>
          <a:p>
            <a:pPr lvl="1" algn="just"/>
            <a:endParaRPr lang="it-IT" dirty="0" smtClean="0"/>
          </a:p>
          <a:p>
            <a:pPr lvl="3" algn="just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67034366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b="1" dirty="0" smtClean="0"/>
              <a:t>4. Il riparto della potestà legislativa tra Stato e Regioni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5141168"/>
          </a:xfrm>
        </p:spPr>
        <p:txBody>
          <a:bodyPr>
            <a:normAutofit fontScale="55000" lnSpcReduction="20000"/>
          </a:bodyPr>
          <a:lstStyle/>
          <a:p>
            <a:pPr algn="just"/>
            <a:r>
              <a:rPr lang="it-IT" dirty="0" smtClean="0"/>
              <a:t>ART. 117, comma 1, COST.</a:t>
            </a:r>
          </a:p>
          <a:p>
            <a:pPr lvl="1" algn="just"/>
            <a:r>
              <a:rPr lang="it-IT" dirty="0" smtClean="0"/>
              <a:t>«La </a:t>
            </a:r>
            <a:r>
              <a:rPr lang="it-IT" b="1" u="sng" dirty="0" smtClean="0"/>
              <a:t>POTESTA’ LEGISLATIVA</a:t>
            </a:r>
            <a:r>
              <a:rPr lang="it-IT" b="1" dirty="0" smtClean="0"/>
              <a:t> </a:t>
            </a:r>
            <a:r>
              <a:rPr lang="it-IT" dirty="0" smtClean="0"/>
              <a:t>è esercitata dallo </a:t>
            </a:r>
            <a:r>
              <a:rPr lang="it-IT" b="1" u="sng" dirty="0" smtClean="0"/>
              <a:t>STATO</a:t>
            </a:r>
            <a:r>
              <a:rPr lang="it-IT" dirty="0" smtClean="0"/>
              <a:t> e dalle </a:t>
            </a:r>
            <a:r>
              <a:rPr lang="it-IT" b="1" u="sng" dirty="0" smtClean="0"/>
              <a:t>REGIONI</a:t>
            </a:r>
            <a:r>
              <a:rPr lang="it-IT" dirty="0" smtClean="0"/>
              <a:t> nel rispetto della </a:t>
            </a:r>
            <a:r>
              <a:rPr lang="it-IT" b="1" u="sng" dirty="0" smtClean="0"/>
              <a:t>COSTITUZIONE</a:t>
            </a:r>
            <a:r>
              <a:rPr lang="it-IT" dirty="0" smtClean="0"/>
              <a:t>, nonché dei vincoli derivanti dall’</a:t>
            </a:r>
            <a:r>
              <a:rPr lang="it-IT" b="1" u="sng" dirty="0" smtClean="0"/>
              <a:t>ORDINAMENTO COMUNITARIO</a:t>
            </a:r>
            <a:r>
              <a:rPr lang="it-IT" dirty="0" smtClean="0"/>
              <a:t> e degli </a:t>
            </a:r>
            <a:r>
              <a:rPr lang="it-IT" b="1" u="sng" dirty="0" smtClean="0"/>
              <a:t>OBBLIGHI INTERNAZIONALI</a:t>
            </a:r>
            <a:r>
              <a:rPr lang="it-IT" dirty="0" smtClean="0"/>
              <a:t>»</a:t>
            </a:r>
          </a:p>
          <a:p>
            <a:pPr algn="just"/>
            <a:r>
              <a:rPr lang="it-IT" dirty="0" smtClean="0"/>
              <a:t>POTESTA’ LEGISLATIVA DELLO STATO</a:t>
            </a:r>
          </a:p>
          <a:p>
            <a:pPr lvl="1" algn="just"/>
            <a:r>
              <a:rPr lang="it-IT" dirty="0" smtClean="0"/>
              <a:t>ESCLUSIVA</a:t>
            </a:r>
          </a:p>
          <a:p>
            <a:pPr lvl="2" algn="just"/>
            <a:r>
              <a:rPr lang="it-IT" dirty="0" smtClean="0"/>
              <a:t>Per le materie indicate nel comma 2 dell’art. 117 </a:t>
            </a:r>
            <a:r>
              <a:rPr lang="it-IT" dirty="0" err="1" smtClean="0"/>
              <a:t>Cost</a:t>
            </a:r>
            <a:r>
              <a:rPr lang="it-IT" dirty="0" smtClean="0"/>
              <a:t>.</a:t>
            </a:r>
          </a:p>
          <a:p>
            <a:pPr algn="just"/>
            <a:r>
              <a:rPr lang="it-IT" dirty="0" smtClean="0"/>
              <a:t>POTESTA’ LEGISLTAIVA DELLE REGIONI</a:t>
            </a:r>
          </a:p>
          <a:p>
            <a:pPr lvl="1" algn="just"/>
            <a:r>
              <a:rPr lang="it-IT" dirty="0" smtClean="0"/>
              <a:t>CONCORRENTE (con quella dello Stato). In tal caso la potestà incontra i seguenti LIMITI:</a:t>
            </a:r>
          </a:p>
          <a:p>
            <a:pPr lvl="2" algn="just"/>
            <a:r>
              <a:rPr lang="it-IT" dirty="0" smtClean="0"/>
              <a:t>PRINCIPI FONDAMENTALI (fissati con legge dello Stato)</a:t>
            </a:r>
          </a:p>
          <a:p>
            <a:pPr lvl="2" algn="just"/>
            <a:r>
              <a:rPr lang="it-IT" dirty="0" smtClean="0"/>
              <a:t>COORDINAMENTO DELLA FINANZA PUBBLICA E DEL SISTEMA TRIBUTARIO (disciplinato con legge dello Stato)</a:t>
            </a:r>
          </a:p>
          <a:p>
            <a:pPr lvl="1" algn="just"/>
            <a:r>
              <a:rPr lang="it-IT" dirty="0" smtClean="0"/>
              <a:t>RESIDUALE</a:t>
            </a:r>
          </a:p>
          <a:p>
            <a:pPr algn="just"/>
            <a:r>
              <a:rPr lang="it-IT" dirty="0" smtClean="0"/>
              <a:t>ART. 119 COST.</a:t>
            </a:r>
          </a:p>
          <a:p>
            <a:pPr lvl="1" algn="just"/>
            <a:r>
              <a:rPr lang="it-IT" dirty="0" smtClean="0"/>
              <a:t>Le REGIONI e gli ENTI LOCALI «</a:t>
            </a:r>
            <a:r>
              <a:rPr lang="it-IT" i="1" dirty="0" smtClean="0"/>
              <a:t>stabiliscono ed applicano TRIBUTI PROPRI, in armonia con la COSTITUZIONE e secondo i PRINCIPI DI COORDIONAMENTO DELLA FINANZA PUBBLICA E DEL SISTEMA TRIBUTARIO». </a:t>
            </a:r>
            <a:r>
              <a:rPr lang="it-IT" dirty="0" smtClean="0"/>
              <a:t>Si deve, quindi, tener conto che:</a:t>
            </a:r>
          </a:p>
          <a:p>
            <a:pPr lvl="2" algn="just"/>
            <a:r>
              <a:rPr lang="it-IT" dirty="0" smtClean="0"/>
              <a:t>La REGIONE è l’unico ente dotato di POTESTA’ LEGISLATIVA</a:t>
            </a:r>
          </a:p>
          <a:p>
            <a:pPr lvl="2" algn="just"/>
            <a:r>
              <a:rPr lang="it-IT" dirty="0" smtClean="0"/>
              <a:t>Questa dovrà essere esercitata secondo i limiti di cui sopra fissati da LEGGI STATALI</a:t>
            </a:r>
          </a:p>
          <a:p>
            <a:pPr lvl="1" algn="just"/>
            <a:r>
              <a:rPr lang="it-IT" dirty="0" smtClean="0"/>
              <a:t>In tema di «TRIBUTI PROPRI» si possono pertanto concepire in astratto:</a:t>
            </a:r>
          </a:p>
          <a:p>
            <a:pPr lvl="2" algn="just"/>
            <a:r>
              <a:rPr lang="it-IT" dirty="0" smtClean="0"/>
              <a:t>O </a:t>
            </a:r>
            <a:r>
              <a:rPr lang="it-IT" b="1" u="sng" dirty="0" smtClean="0"/>
              <a:t>TRE LIVELLI</a:t>
            </a:r>
            <a:r>
              <a:rPr lang="it-IT" dirty="0" smtClean="0"/>
              <a:t>: LEGISLATIVA STATALE, LEGISLATIVA REGIONALE, REGOLAMENTARE LOCALE </a:t>
            </a:r>
          </a:p>
          <a:p>
            <a:pPr lvl="2" algn="just"/>
            <a:r>
              <a:rPr lang="it-IT" dirty="0" smtClean="0"/>
              <a:t>O </a:t>
            </a:r>
            <a:r>
              <a:rPr lang="it-IT" b="1" u="sng" dirty="0" smtClean="0"/>
              <a:t>DUE LIVELLI</a:t>
            </a:r>
            <a:r>
              <a:rPr lang="it-IT" dirty="0" smtClean="0"/>
              <a:t>: STATALE E LOCALE oppure REGIONALE E LOCALE</a:t>
            </a:r>
          </a:p>
          <a:p>
            <a:pPr marL="914400" lvl="2" indent="0" algn="just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32091168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b="1" dirty="0" smtClean="0"/>
              <a:t>4.1. L’attuazione del federalismo fiscale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41168"/>
          </a:xfrm>
        </p:spPr>
        <p:txBody>
          <a:bodyPr>
            <a:normAutofit fontScale="55000" lnSpcReduction="20000"/>
          </a:bodyPr>
          <a:lstStyle/>
          <a:p>
            <a:pPr algn="just"/>
            <a:r>
              <a:rPr lang="it-IT" dirty="0" smtClean="0"/>
              <a:t>Le norme costituzionali in tema di federalismo fiscale sono state demandate alla </a:t>
            </a:r>
            <a:r>
              <a:rPr lang="it-IT" b="1" u="sng" dirty="0" smtClean="0"/>
              <a:t>LEGGE DELEGA 5 MAGGIO 2009 N. 42</a:t>
            </a:r>
          </a:p>
          <a:p>
            <a:pPr algn="just"/>
            <a:r>
              <a:rPr lang="it-IT" b="1" u="sng" dirty="0" smtClean="0"/>
              <a:t>In ambito regionale </a:t>
            </a:r>
            <a:r>
              <a:rPr lang="it-IT" dirty="0" smtClean="0"/>
              <a:t>la delega è stata attuata mediante il </a:t>
            </a:r>
            <a:r>
              <a:rPr lang="it-IT" b="1" u="sng" dirty="0" smtClean="0"/>
              <a:t>D. Lgs 68/2011</a:t>
            </a:r>
            <a:r>
              <a:rPr lang="it-IT" dirty="0"/>
              <a:t> </a:t>
            </a:r>
            <a:r>
              <a:rPr lang="it-IT" dirty="0" smtClean="0"/>
              <a:t>che ha previsto TRE TIPI DI TRIBUTI REGIONALI:</a:t>
            </a:r>
          </a:p>
          <a:p>
            <a:pPr lvl="1" algn="just"/>
            <a:r>
              <a:rPr lang="it-IT" dirty="0" smtClean="0"/>
              <a:t>TRIBUTI PROPRI DERIVATI</a:t>
            </a:r>
          </a:p>
          <a:p>
            <a:pPr lvl="2" algn="just"/>
            <a:r>
              <a:rPr lang="it-IT" dirty="0" smtClean="0"/>
              <a:t>Istituiti e regolati da leggi statali</a:t>
            </a:r>
          </a:p>
          <a:p>
            <a:pPr lvl="2" algn="just"/>
            <a:r>
              <a:rPr lang="it-IT" dirty="0" smtClean="0"/>
              <a:t>Il gettito è attribuito alle regioni</a:t>
            </a:r>
          </a:p>
          <a:p>
            <a:pPr lvl="2" algn="just"/>
            <a:r>
              <a:rPr lang="it-IT" dirty="0" smtClean="0"/>
              <a:t>Le regioni possono intervenire, nei limiti fissati dalla legge statale, su:</a:t>
            </a:r>
          </a:p>
          <a:p>
            <a:pPr lvl="3" algn="just"/>
            <a:r>
              <a:rPr lang="it-IT" dirty="0" smtClean="0"/>
              <a:t>Aliquote</a:t>
            </a:r>
          </a:p>
          <a:p>
            <a:pPr lvl="3" algn="just"/>
            <a:r>
              <a:rPr lang="it-IT" dirty="0" smtClean="0"/>
              <a:t>Esenzioni, detrazioni e deduzioni</a:t>
            </a:r>
          </a:p>
          <a:p>
            <a:pPr lvl="1" algn="just"/>
            <a:r>
              <a:rPr lang="it-IT" dirty="0" smtClean="0"/>
              <a:t>ADDIZIONALI (su basi imponibili di tributi erariali)</a:t>
            </a:r>
          </a:p>
          <a:p>
            <a:pPr lvl="2" algn="just"/>
            <a:r>
              <a:rPr lang="it-IT" dirty="0"/>
              <a:t>Le regioni possono intervenire, nei limiti fissati dalla legge statale, su:</a:t>
            </a:r>
          </a:p>
          <a:p>
            <a:pPr lvl="3" algn="just"/>
            <a:r>
              <a:rPr lang="it-IT" dirty="0"/>
              <a:t>Aliquote</a:t>
            </a:r>
          </a:p>
          <a:p>
            <a:pPr lvl="3" algn="just"/>
            <a:r>
              <a:rPr lang="it-IT" dirty="0"/>
              <a:t>Esenzioni, detrazioni e </a:t>
            </a:r>
            <a:r>
              <a:rPr lang="it-IT" dirty="0" smtClean="0"/>
              <a:t>deduzioni</a:t>
            </a:r>
          </a:p>
          <a:p>
            <a:pPr lvl="1" algn="just"/>
            <a:r>
              <a:rPr lang="it-IT" dirty="0" smtClean="0"/>
              <a:t>TRIBUTI PROPRI</a:t>
            </a:r>
          </a:p>
          <a:p>
            <a:pPr lvl="2" algn="just"/>
            <a:r>
              <a:rPr lang="it-IT" dirty="0" smtClean="0"/>
              <a:t>Istituiti e disciplinati da LEGGI REGIONALI, in relazione a presupposti non assoggettati a imposizione erariale</a:t>
            </a:r>
          </a:p>
          <a:p>
            <a:pPr algn="just"/>
            <a:r>
              <a:rPr lang="it-IT" dirty="0" smtClean="0"/>
              <a:t>Con riferimento agli </a:t>
            </a:r>
            <a:r>
              <a:rPr lang="it-IT" b="1" u="sng" dirty="0" smtClean="0"/>
              <a:t>enti locali</a:t>
            </a:r>
            <a:r>
              <a:rPr lang="it-IT" dirty="0" smtClean="0"/>
              <a:t> l’attuazione della delega è avvenuta con il </a:t>
            </a:r>
            <a:r>
              <a:rPr lang="it-IT" b="1" u="sng" dirty="0" smtClean="0"/>
              <a:t>D. Lgs. 23/2011</a:t>
            </a:r>
            <a:r>
              <a:rPr lang="it-IT" dirty="0" smtClean="0"/>
              <a:t> sul c.d. «federalismo fiscale municipale»:</a:t>
            </a:r>
          </a:p>
          <a:p>
            <a:pPr lvl="1" algn="just"/>
            <a:r>
              <a:rPr lang="it-IT" dirty="0" smtClean="0"/>
              <a:t>Ha introdotto l’imposta municipale primaria (IMU che </a:t>
            </a:r>
            <a:r>
              <a:rPr lang="it-IT" dirty="0" err="1" smtClean="0"/>
              <a:t>soStituisce</a:t>
            </a:r>
            <a:r>
              <a:rPr lang="it-IT" dirty="0" smtClean="0"/>
              <a:t> l’ICI) e secondaria (IMUS che sostituirà)</a:t>
            </a:r>
          </a:p>
          <a:p>
            <a:pPr lvl="1" algn="just"/>
            <a:r>
              <a:rPr lang="it-IT" dirty="0" smtClean="0"/>
              <a:t>Ribadisce la potestà regolamentare di tali enti</a:t>
            </a:r>
          </a:p>
          <a:p>
            <a:pPr lvl="1" algn="just"/>
            <a:r>
              <a:rPr lang="it-IT" dirty="0" smtClean="0"/>
              <a:t>Afferma la necessità di emanare le leggi statali di coordinamento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12250454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b="1" dirty="0" smtClean="0"/>
              <a:t>5. I regolamenti delle regioni, delle province e dei comuni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it-IT" dirty="0" smtClean="0"/>
              <a:t>Concludendo sul FEDERALISMO FISCALE, bisogna comunque partire e fare i conti con </a:t>
            </a:r>
            <a:r>
              <a:rPr lang="it-IT" b="1" dirty="0" smtClean="0"/>
              <a:t>l’ART. 23 COST. </a:t>
            </a:r>
            <a:r>
              <a:rPr lang="it-IT" dirty="0" smtClean="0"/>
              <a:t>a mente del quale la disciplina sostanziale di ogni tributo sarà sempre affidata a</a:t>
            </a:r>
          </a:p>
          <a:p>
            <a:pPr lvl="1" algn="just"/>
            <a:r>
              <a:rPr lang="it-IT" b="1" dirty="0" smtClean="0"/>
              <a:t>Leggi statali</a:t>
            </a:r>
          </a:p>
          <a:p>
            <a:pPr lvl="1" algn="just"/>
            <a:r>
              <a:rPr lang="it-IT" b="1" dirty="0" smtClean="0"/>
              <a:t>Leggi regionali</a:t>
            </a:r>
          </a:p>
          <a:p>
            <a:pPr algn="just"/>
            <a:r>
              <a:rPr lang="it-IT" dirty="0" smtClean="0"/>
              <a:t>La POTESTA REGOLAMENTARE per la parte del tributo non coperta da riserva assoluta di legge potrà essere affidata a:</a:t>
            </a:r>
          </a:p>
          <a:p>
            <a:pPr lvl="1" algn="just"/>
            <a:r>
              <a:rPr lang="it-IT" dirty="0" smtClean="0"/>
              <a:t>REGIONI</a:t>
            </a:r>
          </a:p>
          <a:p>
            <a:pPr lvl="1" algn="just"/>
            <a:r>
              <a:rPr lang="it-IT" dirty="0" smtClean="0"/>
              <a:t>PROVINCE</a:t>
            </a:r>
          </a:p>
          <a:p>
            <a:pPr lvl="1" algn="just"/>
            <a:r>
              <a:rPr lang="it-IT" dirty="0" smtClean="0"/>
              <a:t>COMUNI</a:t>
            </a:r>
          </a:p>
          <a:p>
            <a:pPr algn="just"/>
            <a:r>
              <a:rPr lang="it-IT" dirty="0" smtClean="0"/>
              <a:t>La POTESTA’ REGOLAMENTARE DEGLI ENTI LOCALI è disciplinata dall’</a:t>
            </a:r>
            <a:r>
              <a:rPr lang="it-IT" b="1" u="sng" dirty="0" smtClean="0"/>
              <a:t>art. 52 del D. Lgs. 15 dicembre 1997 n. 446</a:t>
            </a:r>
            <a:endParaRPr lang="it-IT" b="1" u="sng" dirty="0"/>
          </a:p>
        </p:txBody>
      </p:sp>
    </p:spTree>
    <p:extLst>
      <p:ext uri="{BB962C8B-B14F-4D97-AF65-F5344CB8AC3E}">
        <p14:creationId xmlns:p14="http://schemas.microsoft.com/office/powerpoint/2010/main" val="15299788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720080"/>
          </a:xfrm>
        </p:spPr>
        <p:txBody>
          <a:bodyPr>
            <a:normAutofit fontScale="90000"/>
          </a:bodyPr>
          <a:lstStyle/>
          <a:p>
            <a:r>
              <a:rPr lang="it-IT" b="1" dirty="0" smtClean="0"/>
              <a:t>1. LA NOZIONE DI TRIBUTO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7544" y="1268760"/>
            <a:ext cx="8136904" cy="5328592"/>
          </a:xfrm>
        </p:spPr>
        <p:txBody>
          <a:bodyPr>
            <a:normAutofit fontScale="62500" lnSpcReduction="20000"/>
          </a:bodyPr>
          <a:lstStyle/>
          <a:p>
            <a:pPr algn="just"/>
            <a:r>
              <a:rPr lang="it-IT" b="1" dirty="0" smtClean="0"/>
              <a:t>MANCANZA DI DEFINZIONI LEGISLATIVE</a:t>
            </a:r>
          </a:p>
          <a:p>
            <a:pPr lvl="1" algn="just"/>
            <a:r>
              <a:rPr lang="it-IT" dirty="0" smtClean="0"/>
              <a:t>Non esistono definizioni legislative.</a:t>
            </a:r>
          </a:p>
          <a:p>
            <a:pPr algn="just"/>
            <a:r>
              <a:rPr lang="it-IT" b="1" dirty="0" smtClean="0"/>
              <a:t>NOZIONE IMPLICITA</a:t>
            </a:r>
          </a:p>
          <a:p>
            <a:pPr lvl="1" algn="just"/>
            <a:r>
              <a:rPr lang="it-IT" dirty="0" smtClean="0"/>
              <a:t>La nozione è ricavata in via mediata attraverso un’interpretazione sistematica tratta dalle norme che disciplinano i tributi</a:t>
            </a:r>
          </a:p>
          <a:p>
            <a:pPr algn="just"/>
            <a:r>
              <a:rPr lang="it-IT" b="1" dirty="0" smtClean="0"/>
              <a:t>ELEMENTI COSTITUTIVI DEL TRIBUTO</a:t>
            </a:r>
          </a:p>
          <a:p>
            <a:pPr lvl="1" algn="just"/>
            <a:r>
              <a:rPr lang="it-IT" dirty="0" smtClean="0"/>
              <a:t>Il tributo comporta il sorgere di un’</a:t>
            </a:r>
            <a:r>
              <a:rPr lang="it-IT" b="1" dirty="0" smtClean="0"/>
              <a:t>OBBLIGAZIONE</a:t>
            </a:r>
            <a:r>
              <a:rPr lang="it-IT" dirty="0" smtClean="0"/>
              <a:t> a carico del destinatario (ciò distingue il tributo da altre misure: es. </a:t>
            </a:r>
            <a:r>
              <a:rPr lang="it-IT" i="1" u="sng" dirty="0" smtClean="0"/>
              <a:t>espropriazione</a:t>
            </a:r>
            <a:r>
              <a:rPr lang="it-IT" dirty="0" smtClean="0"/>
              <a:t>)</a:t>
            </a:r>
          </a:p>
          <a:p>
            <a:pPr lvl="1" algn="just"/>
            <a:r>
              <a:rPr lang="it-IT" dirty="0" smtClean="0"/>
              <a:t>L’obbligazione ha effetti definitivi irreversibili: il depauperamento avviene </a:t>
            </a:r>
            <a:r>
              <a:rPr lang="it-IT" b="1" dirty="0" smtClean="0"/>
              <a:t>A TITOLO DEFINITIVO</a:t>
            </a:r>
            <a:r>
              <a:rPr lang="it-IT" dirty="0" smtClean="0"/>
              <a:t> (ciò distingue il tributo dal </a:t>
            </a:r>
            <a:r>
              <a:rPr lang="it-IT" i="1" u="sng" dirty="0" smtClean="0"/>
              <a:t>prestito forzoso</a:t>
            </a:r>
            <a:r>
              <a:rPr lang="it-IT" dirty="0" smtClean="0"/>
              <a:t>)</a:t>
            </a:r>
          </a:p>
          <a:p>
            <a:pPr lvl="1" algn="just"/>
            <a:r>
              <a:rPr lang="it-IT" dirty="0" smtClean="0"/>
              <a:t>La prestazione patrimoniale è </a:t>
            </a:r>
            <a:r>
              <a:rPr lang="it-IT" b="1" dirty="0" smtClean="0"/>
              <a:t>COATTIVA</a:t>
            </a:r>
          </a:p>
          <a:p>
            <a:pPr lvl="1" algn="just"/>
            <a:r>
              <a:rPr lang="it-IT" dirty="0" smtClean="0"/>
              <a:t>La funzione è il </a:t>
            </a:r>
            <a:r>
              <a:rPr lang="it-IT" b="1" dirty="0" smtClean="0"/>
              <a:t>CONCORSO ALLA SPESA PUBBLICA</a:t>
            </a:r>
            <a:r>
              <a:rPr lang="it-IT" dirty="0" smtClean="0"/>
              <a:t>: creditore del tributo è sempre un soggetto pubblico (ciò distingue il tributo dalla </a:t>
            </a:r>
            <a:r>
              <a:rPr lang="it-IT" i="1" u="sng" dirty="0" smtClean="0"/>
              <a:t>sanzione</a:t>
            </a:r>
            <a:r>
              <a:rPr lang="it-IT" dirty="0" smtClean="0"/>
              <a:t>) </a:t>
            </a:r>
          </a:p>
          <a:p>
            <a:pPr lvl="1" algn="just"/>
            <a:r>
              <a:rPr lang="it-IT" b="1" dirty="0" smtClean="0"/>
              <a:t>IRRILEVANZA DELLO SCOPO</a:t>
            </a:r>
            <a:r>
              <a:rPr lang="it-IT" dirty="0" smtClean="0"/>
              <a:t>: vi possono essere tributi per </a:t>
            </a:r>
            <a:r>
              <a:rPr lang="it-IT" i="1" u="sng" dirty="0" smtClean="0"/>
              <a:t>finalità extrafiscali </a:t>
            </a:r>
            <a:r>
              <a:rPr lang="it-IT" dirty="0" smtClean="0"/>
              <a:t>(dazi, tributi ambientali)</a:t>
            </a:r>
          </a:p>
          <a:p>
            <a:pPr lvl="1" algn="just"/>
            <a:r>
              <a:rPr lang="it-IT" b="1" dirty="0" smtClean="0"/>
              <a:t>IRRILEVANZA DELLA DESTINAZIONE</a:t>
            </a:r>
            <a:r>
              <a:rPr lang="it-IT" dirty="0" smtClean="0"/>
              <a:t> (in virtù del principio di </a:t>
            </a:r>
            <a:r>
              <a:rPr lang="it-IT" i="1" dirty="0" smtClean="0"/>
              <a:t>unicità di cassa </a:t>
            </a:r>
            <a:r>
              <a:rPr lang="it-IT" dirty="0" smtClean="0"/>
              <a:t>del bilancio statale); anche se vi possono essere tributo con destinazioni specifiche (</a:t>
            </a:r>
            <a:r>
              <a:rPr lang="it-IT" i="1" dirty="0" smtClean="0"/>
              <a:t>tributi di scopo</a:t>
            </a:r>
            <a:r>
              <a:rPr lang="it-IT" dirty="0" smtClean="0"/>
              <a:t>, </a:t>
            </a:r>
            <a:r>
              <a:rPr lang="it-IT" i="1" dirty="0" smtClean="0"/>
              <a:t>tributi parafiscali</a:t>
            </a:r>
            <a:r>
              <a:rPr lang="it-IT" dirty="0" smtClean="0"/>
              <a:t>)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14496258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/>
              <a:t>6. Le convenzioni internazionali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it-IT" dirty="0" smtClean="0"/>
              <a:t>Altra fonti di norme tributarie possono essere le CONVENZIONI INTERNAZIONALI</a:t>
            </a:r>
          </a:p>
          <a:p>
            <a:pPr algn="just"/>
            <a:r>
              <a:rPr lang="it-IT" dirty="0" smtClean="0"/>
              <a:t>Perché ciò avvenga occorre una </a:t>
            </a:r>
            <a:r>
              <a:rPr lang="it-IT" b="1" u="sng" dirty="0" smtClean="0"/>
              <a:t>legge nazionale di ratifica</a:t>
            </a:r>
            <a:r>
              <a:rPr lang="it-IT" dirty="0" smtClean="0"/>
              <a:t> (art. 80 </a:t>
            </a:r>
            <a:r>
              <a:rPr lang="it-IT" dirty="0" err="1" smtClean="0"/>
              <a:t>Cost</a:t>
            </a:r>
            <a:r>
              <a:rPr lang="it-IT" dirty="0" smtClean="0"/>
              <a:t>.)</a:t>
            </a:r>
          </a:p>
          <a:p>
            <a:pPr algn="just"/>
            <a:r>
              <a:rPr lang="it-IT" dirty="0" smtClean="0"/>
              <a:t>RAPPORTI TRA LEGGI STATALI (O REGIONALI) E NORME CONVENZIONALI RATIFICATE</a:t>
            </a:r>
          </a:p>
          <a:p>
            <a:pPr lvl="1" algn="just"/>
            <a:r>
              <a:rPr lang="it-IT" dirty="0" smtClean="0"/>
              <a:t>ART. 117 COST</a:t>
            </a:r>
          </a:p>
          <a:p>
            <a:pPr lvl="2" algn="just"/>
            <a:r>
              <a:rPr lang="it-IT" dirty="0" smtClean="0"/>
              <a:t>Le norme delle convenzioni costituiscono vincoli inderogabili</a:t>
            </a:r>
          </a:p>
          <a:p>
            <a:pPr lvl="2" algn="just"/>
            <a:r>
              <a:rPr lang="it-IT" dirty="0" smtClean="0"/>
              <a:t>Quindi è </a:t>
            </a:r>
            <a:r>
              <a:rPr lang="it-IT" b="1" u="sng" dirty="0" smtClean="0"/>
              <a:t>incostituzionale</a:t>
            </a:r>
            <a:r>
              <a:rPr lang="it-IT" dirty="0" smtClean="0"/>
              <a:t> la norma di legge che si pone in contrasto</a:t>
            </a:r>
          </a:p>
          <a:p>
            <a:pPr lvl="2" algn="just"/>
            <a:r>
              <a:rPr lang="it-IT" dirty="0" smtClean="0"/>
              <a:t>La norma convenzionale assurge a rango di </a:t>
            </a:r>
            <a:r>
              <a:rPr lang="it-IT" b="1" u="sng" dirty="0" smtClean="0"/>
              <a:t>disciplina speciale</a:t>
            </a:r>
            <a:r>
              <a:rPr lang="it-IT" b="1" u="sng" dirty="0"/>
              <a:t> </a:t>
            </a:r>
            <a:r>
              <a:rPr lang="it-IT" dirty="0" smtClean="0"/>
              <a:t>che, quini, in caso di conflitto prevale sulla normativa interna di carattere generale</a:t>
            </a:r>
          </a:p>
          <a:p>
            <a:pPr lvl="2" algn="just"/>
            <a:r>
              <a:rPr lang="it-IT" dirty="0" smtClean="0"/>
              <a:t>Tuttavia se una </a:t>
            </a:r>
            <a:r>
              <a:rPr lang="it-IT" b="1" u="sng" dirty="0" smtClean="0"/>
              <a:t>norma interna è più favorevole </a:t>
            </a:r>
            <a:r>
              <a:rPr lang="it-IT" dirty="0" smtClean="0"/>
              <a:t>si applica la norma interna (art. 169 </a:t>
            </a:r>
            <a:r>
              <a:rPr lang="it-IT" dirty="0" err="1" smtClean="0"/>
              <a:t>tuir</a:t>
            </a:r>
            <a:r>
              <a:rPr lang="it-IT" dirty="0" smtClean="0"/>
              <a:t>)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79319181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/>
              <a:t>7. Le fonti dell’Unione </a:t>
            </a:r>
            <a:r>
              <a:rPr lang="it-IT" b="1" dirty="0"/>
              <a:t>E</a:t>
            </a:r>
            <a:r>
              <a:rPr lang="it-IT" b="1" dirty="0" smtClean="0"/>
              <a:t>uropea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544616"/>
          </a:xfrm>
        </p:spPr>
        <p:txBody>
          <a:bodyPr>
            <a:normAutofit fontScale="62500" lnSpcReduction="20000"/>
          </a:bodyPr>
          <a:lstStyle/>
          <a:p>
            <a:pPr algn="just"/>
            <a:r>
              <a:rPr lang="it-IT" dirty="0" smtClean="0"/>
              <a:t>RIFERIMENTI NORMATIVI</a:t>
            </a:r>
          </a:p>
          <a:p>
            <a:pPr lvl="1" algn="just"/>
            <a:r>
              <a:rPr lang="it-IT" b="1" dirty="0" smtClean="0"/>
              <a:t>Articoli 117 e 11 della Costituzione</a:t>
            </a:r>
          </a:p>
          <a:p>
            <a:pPr algn="just"/>
            <a:r>
              <a:rPr lang="it-IT" dirty="0" smtClean="0"/>
              <a:t>COROLLARI</a:t>
            </a:r>
          </a:p>
          <a:p>
            <a:pPr lvl="1" algn="just"/>
            <a:r>
              <a:rPr lang="it-IT" dirty="0" smtClean="0"/>
              <a:t>Primato del diritto comunitario</a:t>
            </a:r>
          </a:p>
          <a:p>
            <a:pPr lvl="1" algn="just"/>
            <a:r>
              <a:rPr lang="it-IT" dirty="0" smtClean="0"/>
              <a:t>In caso di contrasto prevalgono le norme </a:t>
            </a:r>
            <a:r>
              <a:rPr lang="it-IT" dirty="0" smtClean="0"/>
              <a:t>dell’UE </a:t>
            </a:r>
            <a:r>
              <a:rPr lang="it-IT" dirty="0" smtClean="0"/>
              <a:t>e le norme nazionali devono essere </a:t>
            </a:r>
            <a:r>
              <a:rPr lang="it-IT" b="1" u="sng" dirty="0" smtClean="0"/>
              <a:t>disapplicate</a:t>
            </a:r>
          </a:p>
          <a:p>
            <a:pPr lvl="1" algn="just"/>
            <a:r>
              <a:rPr lang="it-IT" dirty="0" smtClean="0"/>
              <a:t>Per le materie disciplinate dal diritto comunitario valgono le norma comunitarie (che siano direttamente applicabili) e non quelle nazionali</a:t>
            </a:r>
          </a:p>
          <a:p>
            <a:pPr lvl="1" algn="just"/>
            <a:r>
              <a:rPr lang="it-IT" dirty="0" smtClean="0"/>
              <a:t>I principi comunitari di </a:t>
            </a:r>
            <a:r>
              <a:rPr lang="it-IT" b="1" dirty="0" smtClean="0"/>
              <a:t>EFFETTIVITA’</a:t>
            </a:r>
            <a:r>
              <a:rPr lang="it-IT" dirty="0" smtClean="0"/>
              <a:t> e di </a:t>
            </a:r>
            <a:r>
              <a:rPr lang="it-IT" b="1" dirty="0" smtClean="0"/>
              <a:t>NON DISCRIMINAZIONE </a:t>
            </a:r>
            <a:r>
              <a:rPr lang="it-IT" dirty="0" smtClean="0"/>
              <a:t>impongono agli stati membri di applicare, anche d’ufficio, le norme comunitarie; se necessario anche attraverso la disapplicazione delle norme interne</a:t>
            </a:r>
          </a:p>
          <a:p>
            <a:pPr algn="just"/>
            <a:r>
              <a:rPr lang="it-IT" dirty="0" smtClean="0"/>
              <a:t>FONTI</a:t>
            </a:r>
          </a:p>
          <a:p>
            <a:pPr lvl="1" algn="just"/>
            <a:r>
              <a:rPr lang="it-IT" dirty="0" smtClean="0"/>
              <a:t>PRIMARIE</a:t>
            </a:r>
          </a:p>
          <a:p>
            <a:pPr lvl="2" algn="just"/>
            <a:r>
              <a:rPr lang="it-IT" dirty="0" smtClean="0"/>
              <a:t>Disposizioni contenute nei </a:t>
            </a:r>
            <a:r>
              <a:rPr lang="it-IT" b="1" dirty="0" smtClean="0"/>
              <a:t>TRATTATI</a:t>
            </a:r>
            <a:r>
              <a:rPr lang="it-IT" dirty="0" smtClean="0"/>
              <a:t> che sono entrati a far parte dell’ordinamento giuridico italiano per effetto delle leggi di ratifica previste dall’art. 80 </a:t>
            </a:r>
            <a:r>
              <a:rPr lang="it-IT" dirty="0" err="1" smtClean="0"/>
              <a:t>Cost</a:t>
            </a:r>
            <a:r>
              <a:rPr lang="it-IT" dirty="0" smtClean="0"/>
              <a:t>.</a:t>
            </a:r>
          </a:p>
          <a:p>
            <a:pPr lvl="2" algn="just"/>
            <a:r>
              <a:rPr lang="it-IT" dirty="0" smtClean="0"/>
              <a:t>L’ultima evoluzione è il </a:t>
            </a:r>
            <a:r>
              <a:rPr lang="it-IT" b="1" dirty="0" smtClean="0"/>
              <a:t>TFUE</a:t>
            </a:r>
            <a:r>
              <a:rPr lang="it-IT" dirty="0" smtClean="0"/>
              <a:t> (</a:t>
            </a:r>
            <a:r>
              <a:rPr lang="it-IT" b="1" dirty="0" smtClean="0"/>
              <a:t>Trattato sul Funzionamento dell’Unione Europea</a:t>
            </a:r>
            <a:r>
              <a:rPr lang="it-IT" dirty="0" smtClean="0"/>
              <a:t>)</a:t>
            </a:r>
          </a:p>
          <a:p>
            <a:pPr lvl="1" algn="just"/>
            <a:r>
              <a:rPr lang="it-IT" dirty="0" smtClean="0"/>
              <a:t>SECONDARIE</a:t>
            </a:r>
          </a:p>
          <a:p>
            <a:pPr lvl="2" algn="just"/>
            <a:r>
              <a:rPr lang="it-IT" dirty="0" smtClean="0"/>
              <a:t>Sono le disposizioni prodotte dai vari organi comunitari:</a:t>
            </a:r>
          </a:p>
          <a:p>
            <a:pPr lvl="3" algn="just"/>
            <a:r>
              <a:rPr lang="it-IT" dirty="0" smtClean="0"/>
              <a:t>REGOLAMENTI</a:t>
            </a:r>
          </a:p>
          <a:p>
            <a:pPr lvl="3" algn="just"/>
            <a:r>
              <a:rPr lang="it-IT" dirty="0" smtClean="0"/>
              <a:t>DIRETTIVE</a:t>
            </a:r>
          </a:p>
          <a:p>
            <a:pPr lvl="3" algn="just"/>
            <a:r>
              <a:rPr lang="it-IT" dirty="0" smtClean="0"/>
              <a:t>DECISIONI</a:t>
            </a:r>
          </a:p>
          <a:p>
            <a:pPr lvl="3" algn="just"/>
            <a:r>
              <a:rPr lang="it-IT" dirty="0" smtClean="0"/>
              <a:t>PARERI</a:t>
            </a:r>
          </a:p>
          <a:p>
            <a:pPr lvl="2" algn="just"/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val="126527796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… </a:t>
            </a:r>
            <a:r>
              <a:rPr lang="it-IT" i="1" dirty="0" smtClean="0"/>
              <a:t>continua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62500" lnSpcReduction="20000"/>
          </a:bodyPr>
          <a:lstStyle/>
          <a:p>
            <a:pPr algn="just"/>
            <a:r>
              <a:rPr lang="it-IT" b="1" dirty="0" smtClean="0"/>
              <a:t>I REGOLAMENTI </a:t>
            </a:r>
            <a:r>
              <a:rPr lang="it-IT" dirty="0" smtClean="0"/>
              <a:t>(art. 288, comma 2, TFUE)</a:t>
            </a:r>
          </a:p>
          <a:p>
            <a:pPr lvl="1" algn="just"/>
            <a:r>
              <a:rPr lang="it-IT" dirty="0" smtClean="0"/>
              <a:t>Hanno portata generale, sono obbligatori in tutti i loro elementi</a:t>
            </a:r>
          </a:p>
          <a:p>
            <a:pPr lvl="1" algn="just"/>
            <a:r>
              <a:rPr lang="it-IT" dirty="0" smtClean="0"/>
              <a:t>Sono applicabili in ciascuno degli Stati membri</a:t>
            </a:r>
          </a:p>
          <a:p>
            <a:pPr lvl="1" algn="just"/>
            <a:r>
              <a:rPr lang="it-IT" dirty="0" smtClean="0"/>
              <a:t>Hanno </a:t>
            </a:r>
            <a:r>
              <a:rPr lang="it-IT" b="1" u="sng" dirty="0" smtClean="0"/>
              <a:t>efficacia </a:t>
            </a:r>
            <a:r>
              <a:rPr lang="it-IT" b="1" i="1" u="sng" dirty="0" smtClean="0"/>
              <a:t>diretta</a:t>
            </a:r>
            <a:r>
              <a:rPr lang="it-IT" dirty="0" smtClean="0"/>
              <a:t>: producono effetti </a:t>
            </a:r>
            <a:r>
              <a:rPr lang="it-IT" i="1" dirty="0" smtClean="0"/>
              <a:t>immediati </a:t>
            </a:r>
            <a:r>
              <a:rPr lang="it-IT" dirty="0" smtClean="0"/>
              <a:t>all’interno degli Stati</a:t>
            </a:r>
          </a:p>
          <a:p>
            <a:pPr lvl="1" algn="just"/>
            <a:r>
              <a:rPr lang="it-IT" dirty="0" smtClean="0"/>
              <a:t>Sono idonei ad attribuire ai cittadini diritti tutelabili davanti a ciascun giudice nazionale (EFFICACIA ORIZZONTALE)</a:t>
            </a:r>
          </a:p>
          <a:p>
            <a:pPr algn="just"/>
            <a:r>
              <a:rPr lang="it-IT" b="1" dirty="0" smtClean="0"/>
              <a:t>LE DIRETTIVE </a:t>
            </a:r>
            <a:r>
              <a:rPr lang="it-IT" dirty="0"/>
              <a:t>(art. 288, comma </a:t>
            </a:r>
            <a:r>
              <a:rPr lang="it-IT" dirty="0" smtClean="0"/>
              <a:t>3, </a:t>
            </a:r>
            <a:r>
              <a:rPr lang="it-IT" dirty="0"/>
              <a:t>TFUE)</a:t>
            </a:r>
          </a:p>
          <a:p>
            <a:pPr lvl="1" algn="just"/>
            <a:r>
              <a:rPr lang="it-IT" dirty="0" smtClean="0"/>
              <a:t>Non hanno portata generale ma si rivolgono solo agli Stati membri (EFFICACIA VERTICALE)</a:t>
            </a:r>
          </a:p>
          <a:p>
            <a:pPr lvl="1" algn="just"/>
            <a:r>
              <a:rPr lang="it-IT" dirty="0" smtClean="0"/>
              <a:t>I singoli possono invocare le norme delle direttive nei confronti degli Stati e degli enti territoriali ma non nei confronti di altri individui</a:t>
            </a:r>
          </a:p>
          <a:p>
            <a:pPr lvl="1" algn="just"/>
            <a:r>
              <a:rPr lang="it-IT" dirty="0" smtClean="0"/>
              <a:t>Sono uno </a:t>
            </a:r>
            <a:r>
              <a:rPr lang="it-IT" b="1" u="sng" dirty="0" smtClean="0"/>
              <a:t>strumento di legislazione indiretta </a:t>
            </a:r>
            <a:r>
              <a:rPr lang="it-IT" dirty="0" smtClean="0"/>
              <a:t>(o a due stadi), nel senso che devono essere recepite con apposita legge dello Stato membro</a:t>
            </a:r>
          </a:p>
          <a:p>
            <a:pPr lvl="1" algn="just"/>
            <a:r>
              <a:rPr lang="it-IT" b="1" dirty="0" smtClean="0"/>
              <a:t>LE DIRETTIVE SELF EXECUTING</a:t>
            </a:r>
          </a:p>
          <a:p>
            <a:pPr lvl="2" algn="just"/>
            <a:r>
              <a:rPr lang="it-IT" dirty="0" smtClean="0"/>
              <a:t>Istituto di elaborazione giurisprudenziale nato per fronteggiare il rischio connesso all’inadempienza degli stati membri nel recepire le direttive</a:t>
            </a:r>
          </a:p>
          <a:p>
            <a:pPr lvl="2" algn="just"/>
            <a:r>
              <a:rPr lang="it-IT" dirty="0" smtClean="0"/>
              <a:t>In tali ipotesi (scadenza del temine di attuazione interna della direttiva) tutte </a:t>
            </a:r>
            <a:r>
              <a:rPr lang="it-IT" b="1" u="sng" dirty="0" smtClean="0"/>
              <a:t>le norme della direttiva che siano incondizionate, precise e puntuali assumono efficacia diretta</a:t>
            </a:r>
          </a:p>
        </p:txBody>
      </p:sp>
    </p:spTree>
    <p:extLst>
      <p:ext uri="{BB962C8B-B14F-4D97-AF65-F5344CB8AC3E}">
        <p14:creationId xmlns:p14="http://schemas.microsoft.com/office/powerpoint/2010/main" val="265117630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8. Efficacia delle norme tributarie nel tempo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62500" lnSpcReduction="20000"/>
          </a:bodyPr>
          <a:lstStyle/>
          <a:p>
            <a:pPr algn="just"/>
            <a:r>
              <a:rPr lang="it-IT" b="1" dirty="0" smtClean="0"/>
              <a:t>ENTRATA IN VIGORE ED EFFICACIA</a:t>
            </a:r>
          </a:p>
          <a:p>
            <a:pPr lvl="1" algn="just"/>
            <a:r>
              <a:rPr lang="it-IT" dirty="0" smtClean="0"/>
              <a:t>ENTRATA IN VIGORE:</a:t>
            </a:r>
          </a:p>
          <a:p>
            <a:pPr lvl="2" algn="just"/>
            <a:r>
              <a:rPr lang="it-IT" dirty="0" smtClean="0"/>
              <a:t>le leggi e i regolamenti, in genere, entrano in vigore il 15° giorno successivo alla pubblicazione in G.U. («</a:t>
            </a:r>
            <a:r>
              <a:rPr lang="it-IT" i="1" dirty="0" err="1" smtClean="0"/>
              <a:t>vacatio</a:t>
            </a:r>
            <a:r>
              <a:rPr lang="it-IT" i="1" dirty="0" smtClean="0"/>
              <a:t> </a:t>
            </a:r>
            <a:r>
              <a:rPr lang="it-IT" i="1" dirty="0" err="1" smtClean="0"/>
              <a:t>legis</a:t>
            </a:r>
            <a:r>
              <a:rPr lang="it-IT" dirty="0" smtClean="0"/>
              <a:t>»)</a:t>
            </a:r>
          </a:p>
          <a:p>
            <a:pPr lvl="1" algn="just"/>
            <a:r>
              <a:rPr lang="it-IT" dirty="0" smtClean="0"/>
              <a:t>EFFICACIA:</a:t>
            </a:r>
          </a:p>
          <a:p>
            <a:pPr lvl="2" algn="just"/>
            <a:r>
              <a:rPr lang="it-IT" dirty="0" smtClean="0"/>
              <a:t>Può coincidere con l’entrata in vigore (avviene di norma)</a:t>
            </a:r>
          </a:p>
          <a:p>
            <a:pPr lvl="2" algn="just"/>
            <a:r>
              <a:rPr lang="it-IT" dirty="0" smtClean="0"/>
              <a:t>Può non coincidere, perché l’efficacia potrebbe essere:</a:t>
            </a:r>
          </a:p>
          <a:p>
            <a:pPr lvl="3" algn="just"/>
            <a:r>
              <a:rPr lang="it-IT" dirty="0" smtClean="0"/>
              <a:t>DIFFERITA</a:t>
            </a:r>
          </a:p>
          <a:p>
            <a:pPr lvl="3" algn="just"/>
            <a:r>
              <a:rPr lang="it-IT" dirty="0" smtClean="0"/>
              <a:t>RETROATTIVA</a:t>
            </a:r>
          </a:p>
          <a:p>
            <a:pPr algn="just"/>
            <a:r>
              <a:rPr lang="it-IT" b="1" dirty="0" smtClean="0"/>
              <a:t> IL PRINCIPIO DELL’IRRETROATTIVITA’ </a:t>
            </a:r>
            <a:r>
              <a:rPr lang="it-IT" dirty="0" smtClean="0"/>
              <a:t>(ART. 11 PRELEGGI)</a:t>
            </a:r>
          </a:p>
          <a:p>
            <a:pPr lvl="1" algn="just"/>
            <a:r>
              <a:rPr lang="it-IT" dirty="0" smtClean="0"/>
              <a:t>La regola può essere derogata con fonte primaria (di pari grado)</a:t>
            </a:r>
          </a:p>
          <a:p>
            <a:pPr lvl="1" algn="just"/>
            <a:r>
              <a:rPr lang="it-IT" dirty="0" smtClean="0"/>
              <a:t>Non possono invece derogarvi i regolamenti</a:t>
            </a:r>
          </a:p>
          <a:p>
            <a:pPr lvl="1" algn="just"/>
            <a:r>
              <a:rPr lang="it-IT" dirty="0" smtClean="0"/>
              <a:t>Ove fosse emanata una NORMA RETROATTIVA, questa in ambito tributario può avere ad oggetto:</a:t>
            </a:r>
          </a:p>
          <a:p>
            <a:pPr lvl="2" algn="just"/>
            <a:r>
              <a:rPr lang="it-IT" dirty="0" smtClean="0"/>
              <a:t>La FATTISPECIE (</a:t>
            </a:r>
            <a:r>
              <a:rPr lang="it-IT" b="1" dirty="0" smtClean="0"/>
              <a:t>RETROATTIVITA’ IMPROPRIA</a:t>
            </a:r>
            <a:r>
              <a:rPr lang="it-IT" dirty="0" smtClean="0"/>
              <a:t>)</a:t>
            </a:r>
          </a:p>
          <a:p>
            <a:pPr lvl="3" algn="just"/>
            <a:r>
              <a:rPr lang="it-IT" dirty="0" smtClean="0"/>
              <a:t>Il nuovo tributo colpisce fatti (presupposti) verificatisi nel passato</a:t>
            </a:r>
          </a:p>
          <a:p>
            <a:pPr lvl="2" algn="just"/>
            <a:r>
              <a:rPr lang="it-IT" dirty="0" smtClean="0"/>
              <a:t>Gli EFFETTI (</a:t>
            </a:r>
            <a:r>
              <a:rPr lang="it-IT" b="1" dirty="0" smtClean="0"/>
              <a:t>RETROATTIVITA’ IMPROPRIA</a:t>
            </a:r>
            <a:r>
              <a:rPr lang="it-IT" dirty="0" smtClean="0"/>
              <a:t>)</a:t>
            </a:r>
          </a:p>
          <a:p>
            <a:pPr lvl="3" algn="just"/>
            <a:r>
              <a:rPr lang="it-IT" dirty="0" smtClean="0"/>
              <a:t>Il nuovo tributo colpisce fatti attuali ma estende gli effetti al passato</a:t>
            </a:r>
          </a:p>
          <a:p>
            <a:pPr lvl="2" algn="just"/>
            <a:r>
              <a:rPr lang="it-IT" dirty="0" smtClean="0"/>
              <a:t>ENTRAMBI (fattispecie ed effetti) (</a:t>
            </a:r>
            <a:r>
              <a:rPr lang="it-IT" b="1" dirty="0" smtClean="0"/>
              <a:t>RETROATTIVITA’ PROPRIA</a:t>
            </a:r>
            <a:r>
              <a:rPr lang="it-IT" dirty="0" smtClean="0"/>
              <a:t>)</a:t>
            </a:r>
          </a:p>
          <a:p>
            <a:pPr lvl="3" algn="just"/>
            <a:r>
              <a:rPr lang="it-IT" dirty="0" smtClean="0"/>
              <a:t>Il nuovo tributo colpisce fatti del passato facendovi altresì decorrere gli effetti (</a:t>
            </a:r>
            <a:r>
              <a:rPr lang="it-IT" i="1" dirty="0" smtClean="0"/>
              <a:t>ex </a:t>
            </a:r>
            <a:r>
              <a:rPr lang="it-IT" i="1" dirty="0" err="1" smtClean="0"/>
              <a:t>tunc</a:t>
            </a:r>
            <a:r>
              <a:rPr lang="it-IT" dirty="0" smtClean="0"/>
              <a:t>) </a:t>
            </a:r>
          </a:p>
        </p:txBody>
      </p:sp>
    </p:spTree>
    <p:extLst>
      <p:ext uri="{BB962C8B-B14F-4D97-AF65-F5344CB8AC3E}">
        <p14:creationId xmlns:p14="http://schemas.microsoft.com/office/powerpoint/2010/main" val="226550685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…</a:t>
            </a:r>
            <a:r>
              <a:rPr lang="it-IT" i="1" dirty="0" smtClean="0"/>
              <a:t>continua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328592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it-IT" b="1" dirty="0" smtClean="0"/>
              <a:t>IL DIRITTO TRANSITORIO</a:t>
            </a:r>
          </a:p>
          <a:p>
            <a:pPr lvl="1" algn="just"/>
            <a:r>
              <a:rPr lang="it-IT" dirty="0" smtClean="0"/>
              <a:t>La successione delle leggi nel tempo può creare dei vuoti di disciplina con riferimento a fattispecie verificatesi sotto il vigore della precedente legge ma non ancora perfezionatesi all’entrata in vigore della nuova legge</a:t>
            </a:r>
          </a:p>
          <a:p>
            <a:pPr lvl="1" algn="just"/>
            <a:r>
              <a:rPr lang="it-IT" dirty="0" smtClean="0"/>
              <a:t>In genere tali ipotesi vengono disciplinate con norme </a:t>
            </a:r>
            <a:r>
              <a:rPr lang="it-IT" i="1" dirty="0" smtClean="0"/>
              <a:t>ad hoc </a:t>
            </a:r>
            <a:r>
              <a:rPr lang="it-IT" dirty="0" smtClean="0"/>
              <a:t>inserite nel corpo della nuova legge (sono le cosiddette «</a:t>
            </a:r>
            <a:r>
              <a:rPr lang="it-IT" b="1" u="sng" dirty="0" smtClean="0"/>
              <a:t>disposizioni transitorie</a:t>
            </a:r>
            <a:r>
              <a:rPr lang="it-IT" dirty="0" smtClean="0"/>
              <a:t>»)</a:t>
            </a:r>
          </a:p>
          <a:p>
            <a:pPr algn="just"/>
            <a:r>
              <a:rPr lang="it-IT" b="1" dirty="0" smtClean="0"/>
              <a:t>LE NORME PROCEDIMENTALI</a:t>
            </a:r>
          </a:p>
          <a:p>
            <a:pPr lvl="1" algn="just"/>
            <a:r>
              <a:rPr lang="it-IT" dirty="0" smtClean="0"/>
              <a:t>Sono, in genere, di </a:t>
            </a:r>
            <a:r>
              <a:rPr lang="it-IT" b="1" u="sng" dirty="0" smtClean="0"/>
              <a:t>applicazione immediata</a:t>
            </a:r>
            <a:r>
              <a:rPr lang="it-IT" dirty="0" smtClean="0"/>
              <a:t>: si applicano anche ai </a:t>
            </a:r>
            <a:r>
              <a:rPr lang="it-IT" b="1" u="sng" dirty="0" smtClean="0"/>
              <a:t>procedimenti in corso </a:t>
            </a:r>
            <a:r>
              <a:rPr lang="it-IT" dirty="0" smtClean="0"/>
              <a:t>al momento dell’entrata in vigore della nuova legge, relativi a fatti avvenuti nel passato.</a:t>
            </a:r>
          </a:p>
          <a:p>
            <a:pPr lvl="2" algn="just"/>
            <a:r>
              <a:rPr lang="it-IT" dirty="0" smtClean="0"/>
              <a:t>ECCEZIONE: ciò non accade se viene soppresso il vecchio tributo ed introdotto un nuovo tributo con sue specifiche norme procedurali (in tal caso per i procedimenti </a:t>
            </a:r>
            <a:r>
              <a:rPr lang="it-IT" i="1" dirty="0" smtClean="0"/>
              <a:t>in </a:t>
            </a:r>
            <a:r>
              <a:rPr lang="it-IT" i="1" dirty="0" err="1" smtClean="0"/>
              <a:t>intinere</a:t>
            </a:r>
            <a:r>
              <a:rPr lang="it-IT" i="1" dirty="0" smtClean="0"/>
              <a:t> </a:t>
            </a:r>
            <a:r>
              <a:rPr lang="it-IT" dirty="0" smtClean="0"/>
              <a:t>si applicano le vecchie norme procedurali relative al «vecchio» tributo)</a:t>
            </a:r>
            <a:r>
              <a:rPr lang="it-IT" b="1" dirty="0" smtClean="0"/>
              <a:t> </a:t>
            </a:r>
          </a:p>
          <a:p>
            <a:pPr algn="just"/>
            <a:r>
              <a:rPr lang="it-IT" b="1" dirty="0" smtClean="0"/>
              <a:t>LE NORME SOSTANZIALI</a:t>
            </a:r>
          </a:p>
          <a:p>
            <a:pPr lvl="1" algn="just"/>
            <a:r>
              <a:rPr lang="it-IT" dirty="0" smtClean="0"/>
              <a:t>Queste, invece, in genere, si applicano solo a fatti accaduti posteriormente alla loro entrata in vigore.</a:t>
            </a:r>
          </a:p>
          <a:p>
            <a:pPr lvl="1" algn="just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57832777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… </a:t>
            </a:r>
            <a:r>
              <a:rPr lang="it-IT" i="1" dirty="0" smtClean="0"/>
              <a:t>continua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256584"/>
          </a:xfrm>
        </p:spPr>
        <p:txBody>
          <a:bodyPr>
            <a:normAutofit fontScale="62500" lnSpcReduction="20000"/>
          </a:bodyPr>
          <a:lstStyle/>
          <a:p>
            <a:r>
              <a:rPr lang="it-IT" b="1" dirty="0" smtClean="0"/>
              <a:t>LA CESSAZIONE DELL’EFFICACIA</a:t>
            </a:r>
          </a:p>
          <a:p>
            <a:pPr lvl="1"/>
            <a:r>
              <a:rPr lang="it-IT" dirty="0" smtClean="0"/>
              <a:t>Le leggi cessano di avere efficacia per:</a:t>
            </a:r>
          </a:p>
          <a:p>
            <a:pPr lvl="2"/>
            <a:r>
              <a:rPr lang="it-IT" b="1" dirty="0" smtClean="0"/>
              <a:t>ABROGAZIONE</a:t>
            </a:r>
          </a:p>
          <a:p>
            <a:pPr lvl="2"/>
            <a:r>
              <a:rPr lang="it-IT" b="1" dirty="0" smtClean="0"/>
              <a:t>DICHIARAZIONE DI INCOSTITUZIONALITA’</a:t>
            </a:r>
          </a:p>
          <a:p>
            <a:pPr lvl="2"/>
            <a:r>
              <a:rPr lang="it-IT" b="1" dirty="0" smtClean="0"/>
              <a:t>SCADENZA DEL TERMINE</a:t>
            </a:r>
            <a:r>
              <a:rPr lang="it-IT" dirty="0" smtClean="0"/>
              <a:t> (SE PREVISTO)</a:t>
            </a:r>
          </a:p>
          <a:p>
            <a:pPr lvl="1"/>
            <a:r>
              <a:rPr lang="it-IT" dirty="0" smtClean="0"/>
              <a:t>L’ </a:t>
            </a:r>
            <a:r>
              <a:rPr lang="it-IT" b="1" dirty="0" smtClean="0"/>
              <a:t>ABROGAZIONE</a:t>
            </a:r>
            <a:endParaRPr lang="it-IT" dirty="0"/>
          </a:p>
          <a:p>
            <a:pPr lvl="2"/>
            <a:r>
              <a:rPr lang="it-IT" dirty="0" smtClean="0"/>
              <a:t>A seguito di abrogazione la legge perde efficacia </a:t>
            </a:r>
            <a:r>
              <a:rPr lang="it-IT" i="1" dirty="0" smtClean="0"/>
              <a:t>ex </a:t>
            </a:r>
            <a:r>
              <a:rPr lang="it-IT" i="1" dirty="0" err="1" smtClean="0"/>
              <a:t>nunc</a:t>
            </a:r>
            <a:r>
              <a:rPr lang="it-IT" i="1" dirty="0" smtClean="0"/>
              <a:t>. </a:t>
            </a:r>
            <a:r>
              <a:rPr lang="it-IT" dirty="0" smtClean="0"/>
              <a:t>L’abrogazione può essere:</a:t>
            </a:r>
            <a:r>
              <a:rPr lang="it-IT" i="1" dirty="0" smtClean="0"/>
              <a:t> </a:t>
            </a:r>
            <a:endParaRPr lang="it-IT" dirty="0" smtClean="0"/>
          </a:p>
          <a:p>
            <a:pPr lvl="2"/>
            <a:r>
              <a:rPr lang="it-IT" b="1" dirty="0" smtClean="0"/>
              <a:t>ESPRESSA</a:t>
            </a:r>
          </a:p>
          <a:p>
            <a:pPr lvl="3"/>
            <a:r>
              <a:rPr lang="it-IT" dirty="0" smtClean="0"/>
              <a:t>la nuova legge dichiara espressamente le norme che intende abolire</a:t>
            </a:r>
          </a:p>
          <a:p>
            <a:pPr lvl="2"/>
            <a:r>
              <a:rPr lang="it-IT" b="1" dirty="0" smtClean="0"/>
              <a:t>TACITA</a:t>
            </a:r>
            <a:r>
              <a:rPr lang="it-IT" dirty="0" smtClean="0"/>
              <a:t> può verificarsi:</a:t>
            </a:r>
          </a:p>
          <a:p>
            <a:pPr lvl="3"/>
            <a:r>
              <a:rPr lang="it-IT" dirty="0" smtClean="0"/>
              <a:t>per incompatibilità tra le nuove disposizioni e le precedenti</a:t>
            </a:r>
          </a:p>
          <a:p>
            <a:pPr lvl="3"/>
            <a:r>
              <a:rPr lang="it-IT" dirty="0" smtClean="0"/>
              <a:t>Perché la nuova legge regola </a:t>
            </a:r>
            <a:r>
              <a:rPr lang="it-IT" i="1" dirty="0" smtClean="0"/>
              <a:t>ex novo </a:t>
            </a:r>
            <a:r>
              <a:rPr lang="it-IT" dirty="0" smtClean="0"/>
              <a:t>l’intera materia</a:t>
            </a:r>
          </a:p>
          <a:p>
            <a:pPr lvl="2"/>
            <a:r>
              <a:rPr lang="it-IT" dirty="0" smtClean="0"/>
              <a:t>Per quanto detto non è ammessa l’abrogazione della legge tributaria tramite REFERENDUM</a:t>
            </a:r>
          </a:p>
          <a:p>
            <a:pPr lvl="1"/>
            <a:r>
              <a:rPr lang="it-IT" dirty="0" smtClean="0"/>
              <a:t>La </a:t>
            </a:r>
            <a:r>
              <a:rPr lang="it-IT" b="1" dirty="0" smtClean="0"/>
              <a:t>DICHIARAZIONE DI INCOSTITUZIONALITA’, </a:t>
            </a:r>
            <a:r>
              <a:rPr lang="it-IT" dirty="0" smtClean="0"/>
              <a:t>invece, comporta la perdita di efficacia </a:t>
            </a:r>
            <a:r>
              <a:rPr lang="it-IT" i="1" dirty="0" smtClean="0"/>
              <a:t>ex </a:t>
            </a:r>
            <a:r>
              <a:rPr lang="it-IT" i="1" dirty="0" err="1" smtClean="0"/>
              <a:t>tunc</a:t>
            </a:r>
            <a:r>
              <a:rPr lang="it-IT" i="1" dirty="0" smtClean="0"/>
              <a:t> («</a:t>
            </a:r>
            <a:r>
              <a:rPr lang="it-IT" i="1" dirty="0" err="1" smtClean="0"/>
              <a:t>tamquam</a:t>
            </a:r>
            <a:r>
              <a:rPr lang="it-IT" i="1" dirty="0" smtClean="0"/>
              <a:t> non </a:t>
            </a:r>
            <a:r>
              <a:rPr lang="it-IT" i="1" dirty="0" err="1" smtClean="0"/>
              <a:t>esset</a:t>
            </a:r>
            <a:r>
              <a:rPr lang="it-IT" i="1" dirty="0" smtClean="0"/>
              <a:t>»)</a:t>
            </a:r>
          </a:p>
          <a:p>
            <a:pPr lvl="2"/>
            <a:r>
              <a:rPr lang="it-IT" dirty="0" smtClean="0"/>
              <a:t>I tributi riscossi medio tempore saranno rimborsati</a:t>
            </a:r>
          </a:p>
          <a:p>
            <a:r>
              <a:rPr lang="it-IT" b="1" dirty="0" smtClean="0"/>
              <a:t>PARTICOLARITA’</a:t>
            </a:r>
          </a:p>
          <a:p>
            <a:pPr lvl="1"/>
            <a:r>
              <a:rPr lang="it-IT" b="1" dirty="0" smtClean="0"/>
              <a:t>STATUTO DEI DIRITTI DEI CONTRIBUENTI </a:t>
            </a:r>
            <a:r>
              <a:rPr lang="it-IT" dirty="0" smtClean="0"/>
              <a:t>(Art. 1, comma 2)</a:t>
            </a:r>
          </a:p>
          <a:p>
            <a:pPr lvl="2"/>
            <a:r>
              <a:rPr lang="it-IT" dirty="0" smtClean="0"/>
              <a:t>Le disposizioni dello Statuto possono essere derogate o modificate sono ESPRESSAMENTE e MAI da LEEGGI SPECIALI</a:t>
            </a:r>
          </a:p>
          <a:p>
            <a:pPr lvl="3"/>
            <a:r>
              <a:rPr lang="it-IT" dirty="0" smtClean="0"/>
              <a:t>Considerata la natura di legge ordinaria si nutrono PERPLESSITA’ in dottrina</a:t>
            </a:r>
          </a:p>
          <a:p>
            <a:pPr lvl="3"/>
            <a:endParaRPr lang="it-IT" dirty="0" smtClean="0"/>
          </a:p>
          <a:p>
            <a:pPr lvl="2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72832345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b="1" dirty="0" smtClean="0"/>
              <a:t>Efficacia delle norme tributarie nello spazio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328592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it-IT" b="1" dirty="0" smtClean="0"/>
              <a:t>I CRITERI </a:t>
            </a:r>
            <a:r>
              <a:rPr lang="it-IT" dirty="0" smtClean="0"/>
              <a:t>che disciplinano l’efficacia nello spazio:</a:t>
            </a:r>
          </a:p>
          <a:p>
            <a:pPr lvl="1" algn="just"/>
            <a:r>
              <a:rPr lang="it-IT" b="1" dirty="0" smtClean="0"/>
              <a:t>CRITERI OGGETTIVI</a:t>
            </a:r>
          </a:p>
          <a:p>
            <a:pPr lvl="2" algn="just"/>
            <a:r>
              <a:rPr lang="it-IT" dirty="0" smtClean="0"/>
              <a:t>Basati, ad esempio, sul </a:t>
            </a:r>
            <a:r>
              <a:rPr lang="it-IT" b="1" dirty="0" smtClean="0"/>
              <a:t>PRINCIPIO DELLA TERRITORIALITA’</a:t>
            </a:r>
          </a:p>
          <a:p>
            <a:pPr lvl="2" algn="just"/>
            <a:r>
              <a:rPr lang="it-IT" dirty="0" smtClean="0"/>
              <a:t>La legge tributaria si applica ai fatti che si verificano nel </a:t>
            </a:r>
            <a:r>
              <a:rPr lang="it-IT" b="1" dirty="0" smtClean="0"/>
              <a:t>territorio dello Stato </a:t>
            </a:r>
            <a:r>
              <a:rPr lang="it-IT" dirty="0" smtClean="0"/>
              <a:t>o comunque nell’ambito territoriale in cui l’ente (ad es. enti locali) esplica la propria </a:t>
            </a:r>
            <a:r>
              <a:rPr lang="it-IT" dirty="0" err="1" smtClean="0"/>
              <a:t>potesta’</a:t>
            </a:r>
            <a:endParaRPr lang="it-IT" dirty="0" smtClean="0"/>
          </a:p>
          <a:p>
            <a:pPr lvl="3" algn="just"/>
            <a:r>
              <a:rPr lang="it-IT" dirty="0" smtClean="0"/>
              <a:t>ESEMPIO: IVA</a:t>
            </a:r>
          </a:p>
          <a:p>
            <a:pPr lvl="2" algn="just"/>
            <a:r>
              <a:rPr lang="it-IT" dirty="0" smtClean="0"/>
              <a:t>Per la </a:t>
            </a:r>
            <a:r>
              <a:rPr lang="it-IT" b="1" dirty="0" smtClean="0"/>
              <a:t>nozione di territorio </a:t>
            </a:r>
            <a:r>
              <a:rPr lang="it-IT" dirty="0" smtClean="0"/>
              <a:t>occorre aver riguardo alle definizioni presenti in ciascun tributo se dispongono in merito altrimenti ai principi generali</a:t>
            </a:r>
          </a:p>
          <a:p>
            <a:pPr lvl="1" algn="just"/>
            <a:r>
              <a:rPr lang="it-IT" b="1" dirty="0" smtClean="0"/>
              <a:t>CRITERI SOGGETTIVI </a:t>
            </a:r>
            <a:r>
              <a:rPr lang="it-IT" dirty="0" smtClean="0"/>
              <a:t>basati su elementi personalistici</a:t>
            </a:r>
          </a:p>
          <a:p>
            <a:pPr lvl="2" algn="just"/>
            <a:r>
              <a:rPr lang="it-IT" dirty="0" smtClean="0"/>
              <a:t>ESEMPIO: IMPOSTE PESONALI SUI REDDITI</a:t>
            </a:r>
          </a:p>
          <a:p>
            <a:pPr lvl="3" algn="just"/>
            <a:r>
              <a:rPr lang="it-IT" dirty="0" smtClean="0"/>
              <a:t>RESIDENTI: tassati per i redditi ovunque prodotti</a:t>
            </a:r>
          </a:p>
          <a:p>
            <a:pPr lvl="3" algn="just"/>
            <a:r>
              <a:rPr lang="it-IT" dirty="0" smtClean="0"/>
              <a:t>NON RESIENTI: per i redditi prodotti nello Stato</a:t>
            </a:r>
          </a:p>
          <a:p>
            <a:pPr lvl="2" algn="just"/>
            <a:r>
              <a:rPr lang="it-IT" dirty="0" smtClean="0"/>
              <a:t>PROBLEMA DELLA DOPPIA IMPOSIZIONE INTERNAZIONALE</a:t>
            </a:r>
          </a:p>
          <a:p>
            <a:pPr lvl="3" algn="just"/>
            <a:r>
              <a:rPr lang="it-IT" dirty="0" smtClean="0"/>
              <a:t>Nel caso in cui due Stati adottino i medesimi criteri soggettivi scaturisce l’inevitabile doppia imposizione che viene evitata, in genere, attraverso la stipula e la ratifica di </a:t>
            </a:r>
            <a:r>
              <a:rPr lang="it-IT" b="1" dirty="0" smtClean="0"/>
              <a:t>CONVENZIONI INTERNAZIONALI</a:t>
            </a:r>
          </a:p>
          <a:p>
            <a:pPr lvl="1" algn="just"/>
            <a:r>
              <a:rPr lang="it-IT" b="1" dirty="0" smtClean="0"/>
              <a:t>CRITERIO GENERALE</a:t>
            </a:r>
          </a:p>
          <a:p>
            <a:pPr lvl="2" algn="just"/>
            <a:r>
              <a:rPr lang="it-IT" dirty="0" smtClean="0"/>
              <a:t>In ogni caso il criterio generale è che la legge tributaria esplica la propria efficacia nell’ambito del territorio dello Stato</a:t>
            </a:r>
          </a:p>
          <a:p>
            <a:pPr lvl="3" algn="just"/>
            <a:r>
              <a:rPr lang="it-IT" dirty="0" smtClean="0"/>
              <a:t>ECCEZIONI per scambio di informazioni, accertamento, riscossione dei tributi per cui l’A.F. può esplicare la propria potestà anche all’Estero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20829707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t-IT" sz="3200" b="1" dirty="0" smtClean="0"/>
              <a:t>Un caso giurisprudenziale:</a:t>
            </a:r>
            <a:br>
              <a:rPr lang="it-IT" sz="3200" b="1" dirty="0" smtClean="0"/>
            </a:br>
            <a:r>
              <a:rPr lang="it-IT" sz="3200" b="1" dirty="0" smtClean="0"/>
              <a:t>La sentenza della Corte Costituzionale n. 284 del 2007</a:t>
            </a:r>
            <a:endParaRPr lang="it-IT" sz="32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20"/>
          </a:xfrm>
        </p:spPr>
        <p:txBody>
          <a:bodyPr>
            <a:normAutofit fontScale="62500" lnSpcReduction="20000"/>
          </a:bodyPr>
          <a:lstStyle/>
          <a:p>
            <a:pPr algn="just"/>
            <a:r>
              <a:rPr lang="it-IT" dirty="0" smtClean="0"/>
              <a:t>In questa sentenza la Corte analizza i </a:t>
            </a:r>
            <a:r>
              <a:rPr lang="it-IT" b="1" u="sng" dirty="0" smtClean="0"/>
              <a:t>rapporti tra diritto comunitario e norme interne</a:t>
            </a:r>
            <a:r>
              <a:rPr lang="it-IT" dirty="0" smtClean="0"/>
              <a:t> ed afferma:</a:t>
            </a:r>
          </a:p>
          <a:p>
            <a:pPr lvl="1" algn="just"/>
            <a:r>
              <a:rPr lang="it-IT" dirty="0" smtClean="0"/>
              <a:t>Non v’è alcuna questione di compatibilità tra norma interne e norme comunitarie prive di effetto diretto</a:t>
            </a:r>
          </a:p>
          <a:p>
            <a:pPr lvl="1" algn="just"/>
            <a:r>
              <a:rPr lang="it-IT" dirty="0" smtClean="0"/>
              <a:t>La questione va sollevata solo riguardo ai conflitti con «</a:t>
            </a:r>
            <a:r>
              <a:rPr lang="it-IT" u="sng" dirty="0" smtClean="0"/>
              <a:t>norme comunitarie </a:t>
            </a:r>
            <a:r>
              <a:rPr lang="it-IT" b="1" u="sng" dirty="0" smtClean="0"/>
              <a:t>pacificamente</a:t>
            </a:r>
            <a:r>
              <a:rPr lang="it-IT" u="sng" dirty="0" smtClean="0"/>
              <a:t> provviste di effetto diretto»</a:t>
            </a:r>
          </a:p>
          <a:p>
            <a:pPr lvl="1" algn="just"/>
            <a:r>
              <a:rPr lang="it-IT" dirty="0" smtClean="0"/>
              <a:t>le norme comunitarie provviste di efficacia diretta precludono al </a:t>
            </a:r>
            <a:r>
              <a:rPr lang="it-IT" u="sng" dirty="0" smtClean="0"/>
              <a:t>giudice ordinario </a:t>
            </a:r>
            <a:r>
              <a:rPr lang="it-IT" dirty="0" smtClean="0"/>
              <a:t>l’applicazione di contrastanti disposizioni del diritto interno, quando egli </a:t>
            </a:r>
            <a:r>
              <a:rPr lang="it-IT" b="1" u="sng" dirty="0" smtClean="0"/>
              <a:t>non abbia dubbi </a:t>
            </a:r>
            <a:r>
              <a:rPr lang="it-IT" dirty="0" smtClean="0"/>
              <a:t>in ordine alla esistenza del conflitto</a:t>
            </a:r>
          </a:p>
          <a:p>
            <a:pPr lvl="1" algn="just"/>
            <a:r>
              <a:rPr lang="it-IT" dirty="0" smtClean="0"/>
              <a:t>La non applicazione deve essere evitata (quindi </a:t>
            </a:r>
            <a:r>
              <a:rPr lang="it-IT" u="sng" dirty="0" smtClean="0"/>
              <a:t>le norme interne vanno applicate</a:t>
            </a:r>
            <a:r>
              <a:rPr lang="it-IT" dirty="0" smtClean="0"/>
              <a:t>) solo quando venga in rilievo il limite, sindacabile unicamente da parte della Corte Costituzionale,</a:t>
            </a:r>
          </a:p>
          <a:p>
            <a:pPr lvl="2" algn="just"/>
            <a:r>
              <a:rPr lang="it-IT" dirty="0" smtClean="0"/>
              <a:t>del rispetto dei </a:t>
            </a:r>
            <a:r>
              <a:rPr lang="it-IT" u="sng" dirty="0" smtClean="0"/>
              <a:t>PRINCIPI FONDAMENTALI DELL’ORDINAMENTO COSTITUZIONALE;</a:t>
            </a:r>
          </a:p>
          <a:p>
            <a:pPr lvl="2" algn="just"/>
            <a:r>
              <a:rPr lang="it-IT" dirty="0" smtClean="0"/>
              <a:t>e dei </a:t>
            </a:r>
            <a:r>
              <a:rPr lang="it-IT" u="sng" dirty="0" smtClean="0"/>
              <a:t>DIRITTI INALIENABILI DELLA PERSONA</a:t>
            </a:r>
          </a:p>
          <a:p>
            <a:pPr lvl="1" algn="just"/>
            <a:r>
              <a:rPr lang="it-IT" dirty="0" smtClean="0"/>
              <a:t>Nel caso in cui i giudici nazionali conservino dei dubbi circa la compatibilità delle norme interne va utilizzato il meccanismo giuridico del </a:t>
            </a:r>
            <a:r>
              <a:rPr lang="it-IT" b="1" u="sng" dirty="0" smtClean="0"/>
              <a:t>rinvio pregiudiziale</a:t>
            </a:r>
            <a:r>
              <a:rPr lang="it-IT" dirty="0" smtClean="0"/>
              <a:t> prefigurato dall’art. 234 del Trattato CE quale fondamentale garanzia di uniformità di applicazione del diritto comunitario nell’insieme degli Stati membri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28237124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it-IT" dirty="0" smtClean="0"/>
              <a:t>I PRINCIPI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052736"/>
            <a:ext cx="8435280" cy="5688632"/>
          </a:xfrm>
        </p:spPr>
        <p:txBody>
          <a:bodyPr>
            <a:normAutofit fontScale="62500" lnSpcReduction="20000"/>
          </a:bodyPr>
          <a:lstStyle/>
          <a:p>
            <a:pPr marL="514350" indent="-514350" algn="just">
              <a:buAutoNum type="arabicPeriod"/>
            </a:pPr>
            <a:r>
              <a:rPr lang="it-IT" b="1" dirty="0" smtClean="0"/>
              <a:t>Il dovere di concorrere alle spese pubbliche.</a:t>
            </a:r>
          </a:p>
          <a:p>
            <a:pPr marL="514350" indent="-514350" algn="just">
              <a:buAutoNum type="arabicPeriod"/>
            </a:pPr>
            <a:r>
              <a:rPr lang="it-IT" b="1" dirty="0" smtClean="0"/>
              <a:t>Il principio di capacità contributiva: vincolo e garanzia.</a:t>
            </a:r>
          </a:p>
          <a:p>
            <a:pPr marL="400050" lvl="1" indent="0" algn="just">
              <a:buNone/>
            </a:pPr>
            <a:r>
              <a:rPr lang="it-IT" dirty="0" smtClean="0"/>
              <a:t>2.1. Nozione di capacità contributiva.</a:t>
            </a:r>
          </a:p>
          <a:p>
            <a:pPr marL="400050" lvl="1" indent="0" algn="just">
              <a:buNone/>
            </a:pPr>
            <a:r>
              <a:rPr lang="it-IT" dirty="0" smtClean="0"/>
              <a:t>2.2. Indici diretti e indiretti di capacità contributiva.</a:t>
            </a:r>
          </a:p>
          <a:p>
            <a:pPr marL="514350" indent="-514350" algn="just">
              <a:buAutoNum type="arabicPeriod"/>
            </a:pPr>
            <a:r>
              <a:rPr lang="it-IT" b="1" dirty="0" smtClean="0"/>
              <a:t>La capacità contributiva come limite quantitativo.</a:t>
            </a:r>
          </a:p>
          <a:p>
            <a:pPr marL="514350" indent="-514350" algn="just">
              <a:buAutoNum type="arabicPeriod"/>
            </a:pPr>
            <a:r>
              <a:rPr lang="it-IT" b="1" dirty="0" smtClean="0"/>
              <a:t>Il requisito di effettività. Forfetizzazioni e principio nominalistico.</a:t>
            </a:r>
          </a:p>
          <a:p>
            <a:pPr marL="400050" lvl="1" indent="0" algn="just">
              <a:buNone/>
            </a:pPr>
            <a:r>
              <a:rPr lang="it-IT" dirty="0"/>
              <a:t>4.1. Il requisito di attualità. Tributi retroattivi e pagamenti anticipati.</a:t>
            </a:r>
          </a:p>
          <a:p>
            <a:pPr marL="514350" indent="-514350" algn="just">
              <a:buAutoNum type="arabicPeriod"/>
            </a:pPr>
            <a:r>
              <a:rPr lang="it-IT" b="1" dirty="0" smtClean="0"/>
              <a:t>Capacità contributiva e rimborso dell’indebito.</a:t>
            </a:r>
          </a:p>
          <a:p>
            <a:pPr marL="514350" indent="-514350" algn="just">
              <a:buAutoNum type="arabicPeriod"/>
            </a:pPr>
            <a:r>
              <a:rPr lang="it-IT" b="1" dirty="0" smtClean="0"/>
              <a:t>Capacità contributiva e norma formali.</a:t>
            </a:r>
          </a:p>
          <a:p>
            <a:pPr marL="514350" indent="-514350" algn="just">
              <a:buAutoNum type="arabicPeriod"/>
            </a:pPr>
            <a:r>
              <a:rPr lang="it-IT" b="1" dirty="0" smtClean="0"/>
              <a:t>Capacità contributiva ed obblighi dei terzi.</a:t>
            </a:r>
          </a:p>
          <a:p>
            <a:pPr marL="514350" indent="-514350" algn="just">
              <a:buAutoNum type="arabicPeriod"/>
            </a:pPr>
            <a:r>
              <a:rPr lang="it-IT" b="1" dirty="0" smtClean="0"/>
              <a:t>Capacità contributiva e tributi «commutativi».</a:t>
            </a:r>
          </a:p>
          <a:p>
            <a:pPr marL="514350" indent="-514350" algn="just">
              <a:buAutoNum type="arabicPeriod"/>
            </a:pPr>
            <a:r>
              <a:rPr lang="it-IT" b="1" dirty="0" smtClean="0"/>
              <a:t>Capacità contributiva, uguaglianza e ragionevolezza.</a:t>
            </a:r>
          </a:p>
          <a:p>
            <a:pPr marL="400050" lvl="1" indent="0" algn="just">
              <a:buNone/>
            </a:pPr>
            <a:r>
              <a:rPr lang="it-IT" dirty="0"/>
              <a:t>9.1. Principio di uguaglianza e agevolazioni fiscali.</a:t>
            </a:r>
          </a:p>
          <a:p>
            <a:pPr marL="514350" indent="-514350" algn="just">
              <a:buAutoNum type="arabicPeriod"/>
            </a:pPr>
            <a:r>
              <a:rPr lang="it-IT" b="1" dirty="0" smtClean="0"/>
              <a:t>Tutela dell’interesse fiscale e diritti inviolabili.</a:t>
            </a:r>
          </a:p>
          <a:p>
            <a:pPr marL="514350" indent="-514350" algn="just">
              <a:buAutoNum type="arabicPeriod"/>
            </a:pPr>
            <a:r>
              <a:rPr lang="it-IT" b="1" dirty="0" smtClean="0"/>
              <a:t>La progressività.</a:t>
            </a:r>
          </a:p>
          <a:p>
            <a:pPr marL="514350" indent="-514350" algn="just">
              <a:buAutoNum type="arabicPeriod"/>
            </a:pPr>
            <a:r>
              <a:rPr lang="it-IT" b="1" dirty="0" smtClean="0"/>
              <a:t>Trattati internazionali e CEDU</a:t>
            </a:r>
          </a:p>
          <a:p>
            <a:pPr marL="514350" indent="-514350" algn="just">
              <a:buAutoNum type="arabicPeriod"/>
            </a:pPr>
            <a:endParaRPr lang="it-IT" dirty="0" smtClean="0"/>
          </a:p>
          <a:p>
            <a:pPr marL="0" indent="0" algn="just">
              <a:buNone/>
            </a:pPr>
            <a:endParaRPr lang="it-IT" dirty="0" smtClean="0"/>
          </a:p>
          <a:p>
            <a:pPr marL="400050" lvl="1" indent="0" algn="just">
              <a:buNone/>
            </a:pPr>
            <a:r>
              <a:rPr lang="it-IT" dirty="0"/>
              <a:t>	</a:t>
            </a:r>
            <a:endParaRPr lang="it-IT" dirty="0" smtClean="0"/>
          </a:p>
          <a:p>
            <a:pPr marL="0" indent="0" algn="just">
              <a:buNone/>
            </a:pPr>
            <a:endParaRPr lang="it-IT" dirty="0" smtClean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50982908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just"/>
            <a:r>
              <a:rPr lang="it-IT" dirty="0" smtClean="0"/>
              <a:t>1. IL DOVERE DI CONCORRERE ALLE SPESE PUBBLICHE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just"/>
            <a:r>
              <a:rPr lang="it-IT" dirty="0" smtClean="0"/>
              <a:t>ART. 53 COST.:</a:t>
            </a:r>
          </a:p>
          <a:p>
            <a:pPr lvl="1" algn="just"/>
            <a:r>
              <a:rPr lang="it-IT" dirty="0" smtClean="0"/>
              <a:t>«</a:t>
            </a:r>
            <a:r>
              <a:rPr lang="it-IT" i="1" dirty="0" smtClean="0"/>
              <a:t>Tutti sono tenuti a concorrere alle spese pubbliche in ragione dello loro capacità contributiva.</a:t>
            </a:r>
          </a:p>
          <a:p>
            <a:pPr lvl="1" algn="just"/>
            <a:r>
              <a:rPr lang="it-IT" i="1" dirty="0" smtClean="0"/>
              <a:t>il sistema tributario è informato a criteri di progressività»</a:t>
            </a:r>
          </a:p>
          <a:p>
            <a:pPr algn="just"/>
            <a:r>
              <a:rPr lang="it-IT" dirty="0" smtClean="0"/>
              <a:t>FONDAMENTO (FUNZIONE) DEL DOVERE TRIBUTARIO</a:t>
            </a:r>
          </a:p>
          <a:p>
            <a:pPr lvl="1" algn="just"/>
            <a:r>
              <a:rPr lang="it-IT" dirty="0" smtClean="0"/>
              <a:t>La dottrina ha ricavato il fondamento dell’art. 53 soprattutto dalla collocazione della norma (all’interno del Titolo: « Rapporti politici»). Più precisamente l’art. 53 rappresenta proiezione di:</a:t>
            </a:r>
          </a:p>
          <a:p>
            <a:pPr lvl="2" algn="just"/>
            <a:r>
              <a:rPr lang="it-IT" b="1" dirty="0" smtClean="0"/>
              <a:t>ART. 2 COST</a:t>
            </a:r>
            <a:r>
              <a:rPr lang="it-IT" dirty="0" smtClean="0"/>
              <a:t>.: Dovere di solidarietà (in capo al contribuente)</a:t>
            </a:r>
          </a:p>
          <a:p>
            <a:pPr lvl="2" algn="just"/>
            <a:r>
              <a:rPr lang="it-IT" b="1" dirty="0" smtClean="0"/>
              <a:t>ART. 3 e ART. 117</a:t>
            </a:r>
            <a:r>
              <a:rPr lang="it-IT" dirty="0" smtClean="0"/>
              <a:t>: Funzione pubblica volta alla realizzazione dei principi di uguaglianza formale e sostanziale (in capo alla P.A.)</a:t>
            </a:r>
          </a:p>
          <a:p>
            <a:pPr algn="just"/>
            <a:r>
              <a:rPr lang="it-IT" dirty="0" smtClean="0"/>
              <a:t>CONCETTO «FUNZIONALE» DI FINANZA PUBBLICA</a:t>
            </a:r>
          </a:p>
          <a:p>
            <a:pPr lvl="1" algn="just"/>
            <a:r>
              <a:rPr lang="it-IT" dirty="0" smtClean="0"/>
              <a:t>Da ciò deriva che il TRIBUTO è nel contempo:</a:t>
            </a:r>
          </a:p>
          <a:p>
            <a:pPr lvl="2" algn="just"/>
            <a:r>
              <a:rPr lang="it-IT" dirty="0" smtClean="0"/>
              <a:t>Strumento per procurare risorse per la spesa pubblica</a:t>
            </a:r>
          </a:p>
          <a:p>
            <a:pPr lvl="2" algn="just"/>
            <a:r>
              <a:rPr lang="it-IT" dirty="0" smtClean="0"/>
              <a:t>Ma anche strumento per conseguire finalità extrafiscali (redistribuzione, solidarietà per determinati soggetti e/o zone, incentivo o disincentivo per alcune attività o consumi, ecc.)</a:t>
            </a:r>
          </a:p>
          <a:p>
            <a:pPr algn="just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4719285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/>
              <a:t>2. IMPOSTE, TASSE, CONTRIBUTI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412776"/>
            <a:ext cx="8435280" cy="5256584"/>
          </a:xfrm>
        </p:spPr>
        <p:txBody>
          <a:bodyPr>
            <a:normAutofit fontScale="55000" lnSpcReduction="20000"/>
          </a:bodyPr>
          <a:lstStyle/>
          <a:p>
            <a:pPr algn="just"/>
            <a:r>
              <a:rPr lang="it-IT" b="1" dirty="0" smtClean="0"/>
              <a:t>APPROCCIO ECONOMICO</a:t>
            </a:r>
            <a:r>
              <a:rPr lang="it-IT" dirty="0" smtClean="0"/>
              <a:t>: I tributi sono distinti in base al tipo di servizio che sono destinate a finanziare:</a:t>
            </a:r>
          </a:p>
          <a:p>
            <a:pPr lvl="1" algn="just"/>
            <a:r>
              <a:rPr lang="it-IT" dirty="0" smtClean="0"/>
              <a:t>Le IMPOSTE i servizi indivisibili</a:t>
            </a:r>
          </a:p>
          <a:p>
            <a:pPr lvl="1" algn="just"/>
            <a:r>
              <a:rPr lang="it-IT" dirty="0" smtClean="0"/>
              <a:t>Le TASSE i servizi divisibili</a:t>
            </a:r>
          </a:p>
          <a:p>
            <a:pPr algn="just"/>
            <a:r>
              <a:rPr lang="it-IT" b="1" dirty="0" smtClean="0"/>
              <a:t>APPROCCIO GIURIDICO</a:t>
            </a:r>
            <a:r>
              <a:rPr lang="it-IT" dirty="0" smtClean="0"/>
              <a:t>: Si distinguono i tributi sulla base del </a:t>
            </a:r>
            <a:r>
              <a:rPr lang="it-IT" b="1" dirty="0" smtClean="0"/>
              <a:t>PRESUPPOSTO</a:t>
            </a:r>
            <a:r>
              <a:rPr lang="it-IT" dirty="0" smtClean="0"/>
              <a:t>: </a:t>
            </a:r>
          </a:p>
          <a:p>
            <a:pPr algn="just"/>
            <a:r>
              <a:rPr lang="it-IT" b="1" dirty="0" smtClean="0"/>
              <a:t>IMPOSTA</a:t>
            </a:r>
          </a:p>
          <a:p>
            <a:pPr lvl="1" algn="just"/>
            <a:r>
              <a:rPr lang="it-IT" dirty="0" smtClean="0"/>
              <a:t>Il presupposto è un </a:t>
            </a:r>
            <a:r>
              <a:rPr lang="it-IT" b="1" dirty="0" smtClean="0"/>
              <a:t>FATTO ECONOMICO </a:t>
            </a:r>
            <a:r>
              <a:rPr lang="it-IT" dirty="0" smtClean="0"/>
              <a:t>manifestato dal contribuente senza alcun nesso con atti, attività o funzioni dell’ente (</a:t>
            </a:r>
            <a:r>
              <a:rPr lang="it-IT" b="1" dirty="0" smtClean="0"/>
              <a:t>ACAUSALITA’</a:t>
            </a:r>
            <a:r>
              <a:rPr lang="it-IT" dirty="0" smtClean="0"/>
              <a:t>)</a:t>
            </a:r>
          </a:p>
          <a:p>
            <a:pPr lvl="1" algn="just"/>
            <a:r>
              <a:rPr lang="it-IT" dirty="0" smtClean="0"/>
              <a:t>I </a:t>
            </a:r>
            <a:r>
              <a:rPr lang="it-IT" b="1" dirty="0" smtClean="0"/>
              <a:t>titoli giustificativi </a:t>
            </a:r>
            <a:r>
              <a:rPr lang="it-IT" dirty="0" smtClean="0"/>
              <a:t>sono:</a:t>
            </a:r>
          </a:p>
          <a:p>
            <a:pPr lvl="2" algn="just"/>
            <a:r>
              <a:rPr lang="it-IT" dirty="0" smtClean="0"/>
              <a:t>Il </a:t>
            </a:r>
            <a:r>
              <a:rPr lang="it-IT" b="1" dirty="0" smtClean="0"/>
              <a:t>dovere di solidarietà</a:t>
            </a:r>
            <a:r>
              <a:rPr lang="it-IT" dirty="0" smtClean="0"/>
              <a:t> (art. 2 </a:t>
            </a:r>
            <a:r>
              <a:rPr lang="it-IT" dirty="0" err="1" smtClean="0"/>
              <a:t>Cost</a:t>
            </a:r>
            <a:r>
              <a:rPr lang="it-IT" dirty="0" smtClean="0"/>
              <a:t>.)</a:t>
            </a:r>
          </a:p>
          <a:p>
            <a:pPr lvl="2" algn="just"/>
            <a:r>
              <a:rPr lang="it-IT" dirty="0" smtClean="0"/>
              <a:t>la manifestazione di </a:t>
            </a:r>
            <a:r>
              <a:rPr lang="it-IT" b="1" dirty="0" smtClean="0"/>
              <a:t>capacità contributiva </a:t>
            </a:r>
            <a:r>
              <a:rPr lang="it-IT" dirty="0" smtClean="0"/>
              <a:t>(art. 53 </a:t>
            </a:r>
            <a:r>
              <a:rPr lang="it-IT" dirty="0" err="1" smtClean="0"/>
              <a:t>Cost</a:t>
            </a:r>
            <a:r>
              <a:rPr lang="it-IT" dirty="0" smtClean="0"/>
              <a:t>.)</a:t>
            </a:r>
          </a:p>
          <a:p>
            <a:pPr algn="just"/>
            <a:r>
              <a:rPr lang="it-IT" b="1" dirty="0" smtClean="0"/>
              <a:t>TASSA</a:t>
            </a:r>
          </a:p>
          <a:p>
            <a:pPr lvl="1" algn="just"/>
            <a:r>
              <a:rPr lang="it-IT" dirty="0" smtClean="0"/>
              <a:t>Il presupposto è l’attivazione di un ATTO, di un’ATTIVITA’, di un SERVIZIO o FUNZIONE PUBBLICA destinati ad un determinato soggetto (</a:t>
            </a:r>
            <a:r>
              <a:rPr lang="it-IT" b="1" dirty="0" smtClean="0"/>
              <a:t>CAUSALITA’</a:t>
            </a:r>
            <a:r>
              <a:rPr lang="it-IT" dirty="0" smtClean="0"/>
              <a:t>)</a:t>
            </a:r>
          </a:p>
          <a:p>
            <a:pPr lvl="1" algn="just"/>
            <a:r>
              <a:rPr lang="it-IT" dirty="0" smtClean="0"/>
              <a:t>Il </a:t>
            </a:r>
            <a:r>
              <a:rPr lang="it-IT" b="1" dirty="0" smtClean="0"/>
              <a:t>titolo giuridico</a:t>
            </a:r>
            <a:r>
              <a:rPr lang="it-IT" dirty="0" smtClean="0"/>
              <a:t> risiede nel «</a:t>
            </a:r>
            <a:r>
              <a:rPr lang="it-IT" b="1" dirty="0" smtClean="0"/>
              <a:t>beneficio</a:t>
            </a:r>
            <a:r>
              <a:rPr lang="it-IT" dirty="0" smtClean="0"/>
              <a:t>» o comunque nella «</a:t>
            </a:r>
            <a:r>
              <a:rPr lang="it-IT" b="1" dirty="0" smtClean="0"/>
              <a:t>correlazione» «effettiva» </a:t>
            </a:r>
            <a:r>
              <a:rPr lang="it-IT" dirty="0" smtClean="0"/>
              <a:t>o </a:t>
            </a:r>
            <a:r>
              <a:rPr lang="it-IT" b="1" dirty="0" smtClean="0"/>
              <a:t>«potenziale</a:t>
            </a:r>
            <a:r>
              <a:rPr lang="it-IT" dirty="0" smtClean="0"/>
              <a:t>» (vedi in appendice </a:t>
            </a:r>
            <a:r>
              <a:rPr lang="it-IT" dirty="0" err="1" smtClean="0"/>
              <a:t>Cass</a:t>
            </a:r>
            <a:r>
              <a:rPr lang="it-IT" dirty="0" smtClean="0"/>
              <a:t>. n. 33 del 7 gennaio 2015) (N.B.: </a:t>
            </a:r>
            <a:r>
              <a:rPr lang="it-IT" i="1" u="sng" dirty="0" smtClean="0"/>
              <a:t>non è la capacità contributiva</a:t>
            </a:r>
            <a:r>
              <a:rPr lang="it-IT" dirty="0" smtClean="0"/>
              <a:t>)</a:t>
            </a:r>
          </a:p>
          <a:p>
            <a:pPr lvl="1" algn="just"/>
            <a:r>
              <a:rPr lang="it-IT" dirty="0" smtClean="0"/>
              <a:t>La tassa </a:t>
            </a:r>
            <a:r>
              <a:rPr lang="it-IT" dirty="0"/>
              <a:t>s</a:t>
            </a:r>
            <a:r>
              <a:rPr lang="it-IT" dirty="0" smtClean="0"/>
              <a:t>i distingue dall’entrata di diritto privato (prezzo, tariffa, canone) per la </a:t>
            </a:r>
            <a:r>
              <a:rPr lang="it-IT" b="1" dirty="0" smtClean="0"/>
              <a:t>fonte</a:t>
            </a:r>
            <a:r>
              <a:rPr lang="it-IT" dirty="0" smtClean="0"/>
              <a:t>: atto autoritativo/contratto</a:t>
            </a:r>
          </a:p>
          <a:p>
            <a:pPr lvl="1" algn="just"/>
            <a:r>
              <a:rPr lang="it-IT" dirty="0" smtClean="0"/>
              <a:t>Nella tassa non v’è sinallagmaticità o corrispettività ma «</a:t>
            </a:r>
            <a:r>
              <a:rPr lang="it-IT" b="1" dirty="0" smtClean="0"/>
              <a:t>correlatività</a:t>
            </a:r>
            <a:r>
              <a:rPr lang="it-IT" dirty="0" smtClean="0"/>
              <a:t>»</a:t>
            </a:r>
          </a:p>
          <a:p>
            <a:pPr lvl="2" algn="just"/>
            <a:r>
              <a:rPr lang="it-IT" dirty="0" smtClean="0"/>
              <a:t>La TASSA è dovuta anche se di fatto non si usufruisce del servizio</a:t>
            </a:r>
          </a:p>
          <a:p>
            <a:pPr lvl="1"/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val="175132409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just"/>
            <a:r>
              <a:rPr lang="it-IT" dirty="0" smtClean="0"/>
              <a:t>2. IL PRINCIPIO DI CAPACITA’ CONTRIBUTIVA: VINCOLO E GARANZIA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it-IT" dirty="0" smtClean="0"/>
              <a:t>DOPPIA VALENZA DELL’ART. 53:</a:t>
            </a:r>
          </a:p>
          <a:p>
            <a:pPr lvl="1" algn="just"/>
            <a:r>
              <a:rPr lang="it-IT" dirty="0" smtClean="0"/>
              <a:t>Costituisce un VINCOLO per il LEGISLATORE;</a:t>
            </a:r>
          </a:p>
          <a:p>
            <a:pPr lvl="1" algn="just"/>
            <a:r>
              <a:rPr lang="it-IT" dirty="0" smtClean="0"/>
              <a:t>Costituisce una GARANZIA per il CONTRIBUENTE</a:t>
            </a:r>
          </a:p>
          <a:p>
            <a:pPr algn="just"/>
            <a:r>
              <a:rPr lang="it-IT" dirty="0" smtClean="0"/>
              <a:t>In questo senso le DISPOSIZIONI contenute nell’ART. 53 hanno contenuto sia PROGRAMMATICO che PRECETTIVO</a:t>
            </a:r>
          </a:p>
          <a:p>
            <a:pPr algn="just"/>
            <a:r>
              <a:rPr lang="it-IT" dirty="0" smtClean="0"/>
              <a:t>Le LEGGI TRIBUTARIE devono essere conformi:</a:t>
            </a:r>
          </a:p>
          <a:p>
            <a:pPr lvl="1" algn="just"/>
            <a:r>
              <a:rPr lang="it-IT" dirty="0" smtClean="0"/>
              <a:t>All’ART. 53 </a:t>
            </a:r>
            <a:r>
              <a:rPr lang="it-IT" dirty="0" err="1" smtClean="0"/>
              <a:t>Cost</a:t>
            </a:r>
            <a:r>
              <a:rPr lang="it-IT" dirty="0" smtClean="0"/>
              <a:t>.;</a:t>
            </a:r>
          </a:p>
          <a:p>
            <a:pPr lvl="1" algn="just"/>
            <a:r>
              <a:rPr lang="it-IT" dirty="0" smtClean="0"/>
              <a:t>Ma anche ad ogni altro PRINCIPIO COSTITUZIONALE (ad es. ARTT. 36, 47, 29)</a:t>
            </a:r>
          </a:p>
          <a:p>
            <a:pPr lvl="2" algn="just"/>
            <a:r>
              <a:rPr lang="it-IT" dirty="0" smtClean="0"/>
              <a:t>Così il «cumulo familiare» fu dichiarato illegittimo perché in contrasto con l’art. 29 </a:t>
            </a:r>
            <a:r>
              <a:rPr lang="it-IT" dirty="0" err="1" smtClean="0"/>
              <a:t>Cost</a:t>
            </a:r>
            <a:r>
              <a:rPr lang="it-IT" dirty="0" smtClean="0"/>
              <a:t>. che tutela la famiglia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32941552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just"/>
            <a:r>
              <a:rPr lang="it-IT" dirty="0" smtClean="0"/>
              <a:t>2.1. NOZIONE DI CAPACITA’ CONTRIBUTIVA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79512" y="1412776"/>
            <a:ext cx="8784976" cy="5256584"/>
          </a:xfrm>
        </p:spPr>
        <p:txBody>
          <a:bodyPr>
            <a:normAutofit fontScale="62500" lnSpcReduction="20000"/>
          </a:bodyPr>
          <a:lstStyle/>
          <a:p>
            <a:pPr algn="just"/>
            <a:r>
              <a:rPr lang="it-IT" dirty="0" smtClean="0"/>
              <a:t>INIZIALE ATTEGIAMENTO SVALUTATIVO</a:t>
            </a:r>
          </a:p>
          <a:p>
            <a:pPr lvl="1" algn="just"/>
            <a:r>
              <a:rPr lang="it-IT" dirty="0" smtClean="0"/>
              <a:t>La portata dell’art. 53 era ritenuta OVVIA e di carattere solo PROGRAMMATICO (A.D. GIANNINI)</a:t>
            </a:r>
          </a:p>
          <a:p>
            <a:pPr algn="just"/>
            <a:r>
              <a:rPr lang="it-IT" dirty="0" smtClean="0"/>
              <a:t>PROGRESSIVA EVOLUZIONE DELLA DOTTRINA (E. GIARDINA, I. MANZONI) E DELLA GIURISPRUDENZA (CORTE COSTITUZIONALE)</a:t>
            </a:r>
          </a:p>
          <a:p>
            <a:pPr lvl="1" algn="just"/>
            <a:r>
              <a:rPr lang="it-IT" dirty="0" smtClean="0"/>
              <a:t>La capacità contributiva è sinonimo di CAPACITA’ ECONOMICA. In questo senso si possono individuare una:</a:t>
            </a:r>
          </a:p>
          <a:p>
            <a:pPr lvl="2" algn="just"/>
            <a:r>
              <a:rPr lang="it-IT" dirty="0" smtClean="0"/>
              <a:t>NOZIONE IN NEGATIVO: il legislatore non può definire presupposti d’imposta che non siano espressivi di capacità contributiva (es. imposta sui calvi, imposta sui celibi, ecc.)</a:t>
            </a:r>
          </a:p>
          <a:p>
            <a:pPr lvl="2" algn="just"/>
            <a:r>
              <a:rPr lang="it-IT" dirty="0" smtClean="0"/>
              <a:t>NOZIONE IN POSITIVO che a sua volta si è caratterizzata per un</a:t>
            </a:r>
          </a:p>
          <a:p>
            <a:pPr lvl="3" algn="just"/>
            <a:r>
              <a:rPr lang="it-IT" dirty="0" smtClean="0"/>
              <a:t>ORIENTAMENTO GARANTISTA (o NOZIONE SOGGETTIVA) (fino agli anni ‘80)</a:t>
            </a:r>
          </a:p>
          <a:p>
            <a:pPr lvl="4" algn="just"/>
            <a:r>
              <a:rPr lang="it-IT" dirty="0" smtClean="0"/>
              <a:t>La capacità contributiva rappresenta quella FORZA ECONOMICA del contribuente che manifesti IDONEITA’ AD ASSOLVERE AL PAGAMENTO DEL TRIBUTO</a:t>
            </a:r>
          </a:p>
          <a:p>
            <a:pPr lvl="3" algn="just"/>
            <a:r>
              <a:rPr lang="it-IT" dirty="0" smtClean="0"/>
              <a:t>NOZIONE OGGETTIVA</a:t>
            </a:r>
          </a:p>
          <a:p>
            <a:pPr lvl="4" algn="just"/>
            <a:r>
              <a:rPr lang="it-IT" dirty="0" smtClean="0"/>
              <a:t>La capacità contributiva è costituita da QUALSIASI FATTO ECONOMICO anche se non espressivo dell’idoneità soggettiva all’adempimento</a:t>
            </a:r>
          </a:p>
          <a:p>
            <a:pPr lvl="4" algn="just"/>
            <a:r>
              <a:rPr lang="it-IT" dirty="0" smtClean="0"/>
              <a:t>Il legislatore, con il solo limite dell’ «arbitrarietà’»  (vedi infra) può scegliere «discrezionalmente» il presupposto d’imposta</a:t>
            </a:r>
          </a:p>
          <a:p>
            <a:pPr lvl="5" algn="just"/>
            <a:r>
              <a:rPr lang="it-IT" dirty="0" smtClean="0"/>
              <a:t>Così sono state considerate legittime leggi che:</a:t>
            </a:r>
          </a:p>
          <a:p>
            <a:pPr lvl="6" algn="just"/>
            <a:r>
              <a:rPr lang="it-IT" dirty="0" smtClean="0"/>
              <a:t>Tassano il valore lordo della produzione (IRAP) anche se la società è in perdita;</a:t>
            </a:r>
          </a:p>
          <a:p>
            <a:pPr lvl="6" algn="just"/>
            <a:r>
              <a:rPr lang="it-IT" dirty="0" smtClean="0"/>
              <a:t>Tassano atti o l’uso di documenti</a:t>
            </a:r>
            <a:endParaRPr lang="it-IT" dirty="0"/>
          </a:p>
          <a:p>
            <a:pPr lvl="6" algn="just"/>
            <a:r>
              <a:rPr lang="it-IT" dirty="0" smtClean="0"/>
              <a:t>Tassano ogni singolo erede per la quota che spetta agli altri (imposta successioni)</a:t>
            </a:r>
          </a:p>
        </p:txBody>
      </p:sp>
    </p:spTree>
    <p:extLst>
      <p:ext uri="{BB962C8B-B14F-4D97-AF65-F5344CB8AC3E}">
        <p14:creationId xmlns:p14="http://schemas.microsoft.com/office/powerpoint/2010/main" val="321028866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it-IT" sz="2800" b="1" dirty="0" smtClean="0"/>
              <a:t>2.2. Indici diretti e indiretti di capacità contributiva</a:t>
            </a:r>
            <a:br>
              <a:rPr lang="it-IT" sz="2800" b="1" dirty="0" smtClean="0"/>
            </a:br>
            <a:r>
              <a:rPr lang="it-IT" sz="2800" b="1" dirty="0" smtClean="0"/>
              <a:t>3. La capacità contributiva come limite quantitativo</a:t>
            </a:r>
            <a:endParaRPr lang="it-IT" sz="28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it-IT" dirty="0" smtClean="0"/>
              <a:t>INDICI DIRETTI:</a:t>
            </a:r>
          </a:p>
          <a:p>
            <a:pPr lvl="1"/>
            <a:r>
              <a:rPr lang="it-IT" dirty="0" smtClean="0"/>
              <a:t>REDDITO</a:t>
            </a:r>
          </a:p>
          <a:p>
            <a:pPr lvl="2"/>
            <a:r>
              <a:rPr lang="it-IT" dirty="0" smtClean="0"/>
              <a:t>Costituisce l’indice per eccellenza in grado meglio di tutti di attuare in pieno l’art. 53 sia nel primo comma che nel secondo comma («progressività’»)</a:t>
            </a:r>
          </a:p>
          <a:p>
            <a:pPr lvl="1"/>
            <a:r>
              <a:rPr lang="it-IT" dirty="0" smtClean="0"/>
              <a:t>PATRIMONIO</a:t>
            </a:r>
          </a:p>
          <a:p>
            <a:pPr lvl="1"/>
            <a:r>
              <a:rPr lang="it-IT" dirty="0" smtClean="0"/>
              <a:t>INCREMENTI DI VALORE DEL PATRIMONIO</a:t>
            </a:r>
          </a:p>
          <a:p>
            <a:r>
              <a:rPr lang="it-IT" dirty="0" smtClean="0"/>
              <a:t>INDICI INDIRETTI</a:t>
            </a:r>
          </a:p>
          <a:p>
            <a:pPr lvl="1"/>
            <a:r>
              <a:rPr lang="it-IT" dirty="0" smtClean="0"/>
              <a:t>CONSUMO</a:t>
            </a:r>
          </a:p>
          <a:p>
            <a:pPr lvl="1"/>
            <a:r>
              <a:rPr lang="it-IT" dirty="0" smtClean="0"/>
              <a:t>AFFARI</a:t>
            </a:r>
          </a:p>
          <a:p>
            <a:pPr lvl="1"/>
            <a:r>
              <a:rPr lang="it-IT" dirty="0" smtClean="0"/>
              <a:t>TRASFERIMENTI DI BENI</a:t>
            </a:r>
          </a:p>
          <a:p>
            <a:r>
              <a:rPr lang="it-IT" dirty="0" smtClean="0"/>
              <a:t>IL «MINIMO VITALE»</a:t>
            </a:r>
          </a:p>
          <a:p>
            <a:pPr lvl="1"/>
            <a:r>
              <a:rPr lang="it-IT" dirty="0" smtClean="0"/>
              <a:t>La misura del prelievo deve essere tale da garantire l’IDONEITA’ del contribuente a farvi fronte</a:t>
            </a:r>
          </a:p>
          <a:p>
            <a:pPr lvl="1"/>
            <a:r>
              <a:rPr lang="it-IT" dirty="0" smtClean="0"/>
              <a:t>Ne deriva che l’imposizione non deve mai intaccare quel livello di ricchezza necessario al soddisfacimento dei bisogni essenziali (c.d. «MINIMO VITALE»)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74561235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Autofit/>
          </a:bodyPr>
          <a:lstStyle/>
          <a:p>
            <a:r>
              <a:rPr lang="it-IT" sz="3600" b="1" dirty="0" smtClean="0"/>
              <a:t>4. Il requisito di effettività. Forfetizzazioni e principio nominalistico.</a:t>
            </a:r>
            <a:endParaRPr lang="it-IT" sz="36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23528" y="1484784"/>
            <a:ext cx="8568952" cy="5328592"/>
          </a:xfrm>
        </p:spPr>
        <p:txBody>
          <a:bodyPr>
            <a:normAutofit fontScale="62500" lnSpcReduction="20000"/>
          </a:bodyPr>
          <a:lstStyle/>
          <a:p>
            <a:pPr algn="just"/>
            <a:r>
              <a:rPr lang="it-IT" dirty="0" smtClean="0"/>
              <a:t>IL REQUISITO DI EFFETTIVITA’</a:t>
            </a:r>
          </a:p>
          <a:p>
            <a:pPr lvl="1" algn="just"/>
            <a:r>
              <a:rPr lang="it-IT" dirty="0" smtClean="0"/>
              <a:t>Il collegamento tra fatto rivelatore di capacità contributiva e tributo deve essere EFFETTIVO, NON APPARENTE, NON FITTIZIO.</a:t>
            </a:r>
          </a:p>
          <a:p>
            <a:pPr lvl="1" algn="just"/>
            <a:r>
              <a:rPr lang="it-IT" dirty="0" smtClean="0"/>
              <a:t>Più che in via diretta tale requisito è stato desunto in via mediata tramite COROLLARI DI INCOSTITUZIONALITA’ (a fronte, appunto, del POSTULATO DELLA «EFFETTIVITA’»)</a:t>
            </a:r>
          </a:p>
          <a:p>
            <a:pPr lvl="2" algn="just"/>
            <a:r>
              <a:rPr lang="it-IT" dirty="0" smtClean="0"/>
              <a:t>In questo senso si è affermato che le «</a:t>
            </a:r>
            <a:r>
              <a:rPr lang="it-IT" b="1" dirty="0" smtClean="0"/>
              <a:t>presunzioni</a:t>
            </a:r>
            <a:r>
              <a:rPr lang="it-IT" dirty="0" smtClean="0"/>
              <a:t>» che in ambito tributario hanno </a:t>
            </a:r>
            <a:r>
              <a:rPr lang="it-IT" u="sng" dirty="0" smtClean="0"/>
              <a:t>effetti sostanziali</a:t>
            </a:r>
            <a:r>
              <a:rPr lang="it-IT" dirty="0" smtClean="0"/>
              <a:t> devono essere «</a:t>
            </a:r>
            <a:r>
              <a:rPr lang="it-IT" b="1" dirty="0" smtClean="0"/>
              <a:t>relative</a:t>
            </a:r>
            <a:r>
              <a:rPr lang="it-IT" dirty="0" smtClean="0"/>
              <a:t>».</a:t>
            </a:r>
          </a:p>
          <a:p>
            <a:pPr algn="just"/>
            <a:r>
              <a:rPr lang="it-IT" dirty="0" smtClean="0"/>
              <a:t>LE FORFETIZZAZIONI</a:t>
            </a:r>
          </a:p>
          <a:p>
            <a:pPr lvl="1" algn="just"/>
            <a:r>
              <a:rPr lang="it-IT" dirty="0" smtClean="0"/>
              <a:t>Il legislatore tributario produce norme che «forfetizzano» la base imponibile o l’imposta</a:t>
            </a:r>
          </a:p>
          <a:p>
            <a:pPr lvl="1" algn="just"/>
            <a:r>
              <a:rPr lang="it-IT" dirty="0" smtClean="0"/>
              <a:t>In questi casi la Corte ha riconosciuto la legittimità nel caso in cui la legge:</a:t>
            </a:r>
          </a:p>
          <a:p>
            <a:pPr lvl="2" algn="just"/>
            <a:r>
              <a:rPr lang="it-IT" dirty="0" smtClean="0"/>
              <a:t>Adotta criteri medi ordinari;</a:t>
            </a:r>
          </a:p>
          <a:p>
            <a:pPr lvl="2" algn="just"/>
            <a:r>
              <a:rPr lang="it-IT" dirty="0" smtClean="0"/>
              <a:t>Preveda un regime «opzionale»;</a:t>
            </a:r>
          </a:p>
          <a:p>
            <a:pPr lvl="2" algn="just"/>
            <a:r>
              <a:rPr lang="it-IT" dirty="0" smtClean="0"/>
              <a:t>Preveda comunque la possibilità di correggere il metodo in caso di eventuali rilevanti scostamenti</a:t>
            </a:r>
          </a:p>
          <a:p>
            <a:pPr lvl="1" algn="just"/>
            <a:r>
              <a:rPr lang="it-IT" dirty="0" smtClean="0"/>
              <a:t>Analoghe considerazioni sono state fatte per i metodi «SINTETICI» o «INDUTTIVI»</a:t>
            </a:r>
          </a:p>
          <a:p>
            <a:pPr algn="just"/>
            <a:r>
              <a:rPr lang="it-IT" dirty="0" smtClean="0"/>
              <a:t>IL PRINCIPIO NOMINALISTICO</a:t>
            </a:r>
          </a:p>
          <a:p>
            <a:pPr lvl="1" algn="just"/>
            <a:r>
              <a:rPr lang="it-IT" dirty="0" smtClean="0"/>
              <a:t>La Corte Costituzionale impone al legislatore di tener conto degli effetti inflazionistici solo nel caso in cui le conseguenze siano inique o eccessivamente onerose   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1053686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4.1. Il requisito di attualità. Tributi retroattivi e pagamenti anticipati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55000" lnSpcReduction="20000"/>
          </a:bodyPr>
          <a:lstStyle/>
          <a:p>
            <a:pPr algn="just"/>
            <a:r>
              <a:rPr lang="it-IT" b="1" dirty="0" smtClean="0"/>
              <a:t>NOZIONE</a:t>
            </a:r>
            <a:r>
              <a:rPr lang="it-IT" dirty="0" smtClean="0"/>
              <a:t> (indiretta)</a:t>
            </a:r>
          </a:p>
          <a:p>
            <a:pPr lvl="1" algn="just"/>
            <a:r>
              <a:rPr lang="it-IT" dirty="0" smtClean="0"/>
              <a:t>Il tributo deve assumere a presupposto un fatto che sia espressivo di </a:t>
            </a:r>
            <a:r>
              <a:rPr lang="it-IT" b="1" u="sng" dirty="0" smtClean="0"/>
              <a:t>capacità giuridica in atto </a:t>
            </a:r>
            <a:r>
              <a:rPr lang="it-IT" dirty="0" smtClean="0"/>
              <a:t>(non passata né futura)</a:t>
            </a:r>
          </a:p>
          <a:p>
            <a:pPr algn="just"/>
            <a:r>
              <a:rPr lang="it-IT" dirty="0" smtClean="0"/>
              <a:t>COROLLARI</a:t>
            </a:r>
          </a:p>
          <a:p>
            <a:pPr lvl="1" algn="just"/>
            <a:r>
              <a:rPr lang="it-IT" dirty="0" smtClean="0"/>
              <a:t>I </a:t>
            </a:r>
            <a:r>
              <a:rPr lang="it-IT" b="1" dirty="0" smtClean="0"/>
              <a:t>tributi retroattivi </a:t>
            </a:r>
            <a:r>
              <a:rPr lang="it-IT" dirty="0" smtClean="0"/>
              <a:t>(vale a dire quelli che colpiscono manifestazioni passate di capacità contributiva) sono </a:t>
            </a:r>
            <a:r>
              <a:rPr lang="it-IT" b="1" dirty="0" smtClean="0"/>
              <a:t>costituzionalmente illegittimi </a:t>
            </a:r>
            <a:r>
              <a:rPr lang="it-IT" dirty="0" smtClean="0"/>
              <a:t>se colpiscono una capacità contributiva non più attuale.</a:t>
            </a:r>
          </a:p>
          <a:p>
            <a:pPr lvl="1" algn="just"/>
            <a:r>
              <a:rPr lang="it-IT" dirty="0" smtClean="0"/>
              <a:t>I </a:t>
            </a:r>
            <a:r>
              <a:rPr lang="it-IT" b="1" dirty="0" smtClean="0"/>
              <a:t>tributi retroattivi </a:t>
            </a:r>
            <a:r>
              <a:rPr lang="it-IT" dirty="0" smtClean="0"/>
              <a:t>sono </a:t>
            </a:r>
            <a:r>
              <a:rPr lang="it-IT" b="1" dirty="0" smtClean="0"/>
              <a:t>costituzionalmente legittimi </a:t>
            </a:r>
            <a:r>
              <a:rPr lang="it-IT" dirty="0" smtClean="0"/>
              <a:t>se colpiscono fatti del passato che in base ad una verifica da compiersi caso per caso esprimono capacità contributiva ancora attuale</a:t>
            </a:r>
          </a:p>
          <a:p>
            <a:pPr algn="just"/>
            <a:r>
              <a:rPr lang="it-IT" dirty="0" smtClean="0"/>
              <a:t>CRITERI PER VERIFICARE L’ATTUALITA’ (elaborati dalla Corte Costituzionale)</a:t>
            </a:r>
          </a:p>
          <a:p>
            <a:pPr lvl="1" algn="just"/>
            <a:r>
              <a:rPr lang="it-IT" dirty="0" smtClean="0"/>
              <a:t>DISTANZA TEMPORALE</a:t>
            </a:r>
          </a:p>
          <a:p>
            <a:pPr lvl="1" algn="just"/>
            <a:r>
              <a:rPr lang="it-IT" dirty="0" smtClean="0"/>
              <a:t>PREVEDIBILITA’ DELL’IMPOSIZIONE</a:t>
            </a:r>
          </a:p>
          <a:p>
            <a:pPr lvl="2" algn="just"/>
            <a:r>
              <a:rPr lang="it-IT" dirty="0" smtClean="0"/>
              <a:t>L’affidamento nel principio di irretroattività e nella certezza del diritto non deve essere leso dal sopravvenire di tributi retroattivi non prevedibili.</a:t>
            </a:r>
          </a:p>
          <a:p>
            <a:pPr algn="just"/>
            <a:r>
              <a:rPr lang="it-IT" dirty="0" smtClean="0"/>
              <a:t>I PAGAMENTI ANTICIPATI</a:t>
            </a:r>
          </a:p>
          <a:p>
            <a:pPr lvl="1" algn="just"/>
            <a:r>
              <a:rPr lang="it-IT" dirty="0" smtClean="0"/>
              <a:t>La lesione dell’art. 53 si verifica anche nel caso in cui il tributo colpisca manifestazioni future di capacità contributiva che siano del tutto scollegate dall’attualità del presupposto</a:t>
            </a:r>
          </a:p>
          <a:p>
            <a:pPr lvl="1" algn="just"/>
            <a:r>
              <a:rPr lang="it-IT" dirty="0" smtClean="0"/>
              <a:t>In questo senso la Corte ha legittimato il Pagamento di ACCONTI  a condizione che:</a:t>
            </a:r>
          </a:p>
          <a:p>
            <a:pPr lvl="2" algn="just"/>
            <a:r>
              <a:rPr lang="it-IT" dirty="0" smtClean="0"/>
              <a:t>Vi sia un ragionevole collegamento con il presupposto</a:t>
            </a:r>
          </a:p>
          <a:p>
            <a:pPr lvl="2" algn="just"/>
            <a:r>
              <a:rPr lang="it-IT" dirty="0" smtClean="0"/>
              <a:t>Che sia data al contribuente la possibilità di versare diversamente o di non versare in base alle previsioni</a:t>
            </a:r>
          </a:p>
          <a:p>
            <a:pPr algn="just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4306269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5. Capacità contributiva e rimborso dell’indebito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it-IT" dirty="0" smtClean="0"/>
              <a:t>DOPPIA VALENZA DELL’ART. 53</a:t>
            </a:r>
          </a:p>
          <a:p>
            <a:pPr lvl="1"/>
            <a:r>
              <a:rPr lang="it-IT" dirty="0" smtClean="0"/>
              <a:t>Decreta l’illegittimità costituzionale di leggi tributarie che assoggettino ad imposizione fatti non espressivi di capacità contributiva effettiva ed attuale</a:t>
            </a:r>
          </a:p>
          <a:p>
            <a:pPr lvl="1"/>
            <a:r>
              <a:rPr lang="it-IT" dirty="0" smtClean="0"/>
              <a:t>Comporta </a:t>
            </a:r>
            <a:r>
              <a:rPr lang="it-IT" b="1" u="sng" dirty="0" smtClean="0"/>
              <a:t>ripetizione dell’indebito </a:t>
            </a:r>
            <a:r>
              <a:rPr lang="it-IT" dirty="0" smtClean="0"/>
              <a:t>(e quindi un diritto al rimborso) ove le imposte siano state pagate per tributi dichiarati costituzionalmente illegittimi perché in contrasto con l’art. 53 </a:t>
            </a:r>
            <a:r>
              <a:rPr lang="it-IT" dirty="0" err="1" smtClean="0"/>
              <a:t>Cost</a:t>
            </a:r>
            <a:r>
              <a:rPr lang="it-IT" dirty="0" smtClean="0"/>
              <a:t>.</a:t>
            </a:r>
          </a:p>
          <a:p>
            <a:pPr lvl="2"/>
            <a:r>
              <a:rPr lang="it-IT" dirty="0" smtClean="0"/>
              <a:t>ESEMPI:</a:t>
            </a:r>
          </a:p>
          <a:p>
            <a:pPr lvl="3"/>
            <a:r>
              <a:rPr lang="it-IT" dirty="0" smtClean="0"/>
              <a:t>Dichiarazione di incostituzionalità</a:t>
            </a:r>
          </a:p>
          <a:p>
            <a:pPr lvl="3"/>
            <a:r>
              <a:rPr lang="it-IT" dirty="0" smtClean="0"/>
              <a:t>Entrata in vigore di norma di interpretazione autentica</a:t>
            </a:r>
          </a:p>
          <a:p>
            <a:pPr lvl="3"/>
            <a:r>
              <a:rPr lang="it-IT" dirty="0" smtClean="0"/>
              <a:t>Mancata conversione del decreto legge</a:t>
            </a:r>
          </a:p>
          <a:p>
            <a:pPr lvl="2"/>
            <a:r>
              <a:rPr lang="it-IT" dirty="0" smtClean="0"/>
              <a:t>La ripetizione dell’indebito deve essere assicurata oltreché per il rispetto dell’art. 53 anche per il rispetto dell’art. 3 </a:t>
            </a:r>
            <a:r>
              <a:rPr lang="it-IT" dirty="0" err="1" smtClean="0"/>
              <a:t>Cost</a:t>
            </a:r>
            <a:r>
              <a:rPr lang="it-IT" smtClean="0"/>
              <a:t>.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6157566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…</a:t>
            </a:r>
            <a:r>
              <a:rPr lang="it-IT" i="1" dirty="0" smtClean="0"/>
              <a:t>continua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55000" lnSpcReduction="20000"/>
          </a:bodyPr>
          <a:lstStyle/>
          <a:p>
            <a:pPr algn="just"/>
            <a:r>
              <a:rPr lang="it-IT" b="1" dirty="0"/>
              <a:t>IRRILEVANZA DEL «NOMEN IURIS»</a:t>
            </a:r>
            <a:endParaRPr lang="it-IT" dirty="0"/>
          </a:p>
          <a:p>
            <a:pPr lvl="1" algn="just"/>
            <a:r>
              <a:rPr lang="it-IT" dirty="0"/>
              <a:t>Le denominazioni a volte non rispecchiamo fedelmente i principi </a:t>
            </a:r>
            <a:r>
              <a:rPr lang="it-IT" dirty="0" smtClean="0"/>
              <a:t>giuridici</a:t>
            </a:r>
          </a:p>
          <a:p>
            <a:pPr lvl="2" algn="just"/>
            <a:r>
              <a:rPr lang="it-IT" dirty="0" smtClean="0"/>
              <a:t>Ad esempio è stata considerata «tassa» la TIA (o TARSU); oggi, infatti, è denominata TARI (</a:t>
            </a:r>
            <a:r>
              <a:rPr lang="it-IT" dirty="0" err="1" smtClean="0"/>
              <a:t>TAssa</a:t>
            </a:r>
            <a:r>
              <a:rPr lang="it-IT" dirty="0" smtClean="0"/>
              <a:t> sui </a:t>
            </a:r>
            <a:r>
              <a:rPr lang="it-IT" dirty="0" err="1" smtClean="0"/>
              <a:t>RIfiuti</a:t>
            </a:r>
            <a:r>
              <a:rPr lang="it-IT" dirty="0" smtClean="0"/>
              <a:t>)</a:t>
            </a:r>
          </a:p>
          <a:p>
            <a:pPr algn="just"/>
            <a:r>
              <a:rPr lang="it-IT" b="1" dirty="0" smtClean="0"/>
              <a:t>CONTRIBUTO </a:t>
            </a:r>
            <a:r>
              <a:rPr lang="it-IT" dirty="0" smtClean="0"/>
              <a:t>(o «TRIBUTO SPECIALE»)</a:t>
            </a:r>
            <a:endParaRPr lang="it-IT" b="1" dirty="0" smtClean="0"/>
          </a:p>
          <a:p>
            <a:pPr algn="just"/>
            <a:r>
              <a:rPr lang="it-IT" dirty="0" smtClean="0"/>
              <a:t>Il presupposto è l’</a:t>
            </a:r>
            <a:r>
              <a:rPr lang="it-IT" b="1" u="sng" dirty="0" smtClean="0"/>
              <a:t>arricchimento</a:t>
            </a:r>
            <a:r>
              <a:rPr lang="it-IT" dirty="0" smtClean="0"/>
              <a:t> di cui beneficiano alcuni soggetti per effetto dell’</a:t>
            </a:r>
            <a:r>
              <a:rPr lang="it-IT" b="1" u="sng" dirty="0" smtClean="0"/>
              <a:t>esecuzione di un’opera pubblica</a:t>
            </a:r>
          </a:p>
          <a:p>
            <a:pPr lvl="1" algn="just"/>
            <a:r>
              <a:rPr lang="it-IT" dirty="0" smtClean="0"/>
              <a:t>Erano i cc.dd. «contributi di miglioria» oggi non più in vigore</a:t>
            </a:r>
          </a:p>
          <a:p>
            <a:pPr algn="just"/>
            <a:r>
              <a:rPr lang="it-IT" dirty="0" smtClean="0"/>
              <a:t>Oggi si parla di contributi soprattutto con riferimento a quelli corrisposti a favore di associazioni, consorzi, ordini</a:t>
            </a:r>
          </a:p>
          <a:p>
            <a:pPr lvl="1" algn="just"/>
            <a:r>
              <a:rPr lang="it-IT" dirty="0" smtClean="0"/>
              <a:t>In questi casi se dovuti coattivamente si configurano veri e propri TRIBUTI (che potremmo accostare alla TASSA)</a:t>
            </a:r>
          </a:p>
          <a:p>
            <a:pPr lvl="2" algn="just"/>
            <a:r>
              <a:rPr lang="it-IT" dirty="0" smtClean="0"/>
              <a:t>ESEMPI</a:t>
            </a:r>
          </a:p>
          <a:p>
            <a:pPr lvl="3" algn="just"/>
            <a:r>
              <a:rPr lang="it-IT" dirty="0" smtClean="0"/>
              <a:t>Contributi dovuti dai consorziati ai Consorzi di bonifica</a:t>
            </a:r>
          </a:p>
          <a:p>
            <a:pPr lvl="3" algn="just"/>
            <a:r>
              <a:rPr lang="it-IT" dirty="0" smtClean="0"/>
              <a:t>Diritto camerale</a:t>
            </a:r>
          </a:p>
          <a:p>
            <a:pPr algn="just"/>
            <a:r>
              <a:rPr lang="it-IT" b="1" dirty="0" smtClean="0"/>
              <a:t>MONOPOLIO FISCALE</a:t>
            </a:r>
          </a:p>
          <a:p>
            <a:pPr algn="just"/>
            <a:r>
              <a:rPr lang="it-IT" dirty="0" smtClean="0"/>
              <a:t>Il presupposto è il </a:t>
            </a:r>
            <a:r>
              <a:rPr lang="it-IT" b="1" u="sng" dirty="0" smtClean="0"/>
              <a:t>consumo di un genere di monopolio </a:t>
            </a:r>
            <a:r>
              <a:rPr lang="it-IT" dirty="0" smtClean="0"/>
              <a:t>(maggiorazione del prezzo)</a:t>
            </a:r>
          </a:p>
          <a:p>
            <a:pPr algn="just"/>
            <a:r>
              <a:rPr lang="it-IT" dirty="0" smtClean="0"/>
              <a:t>Vi sono opinioni discordi circa la sua inclusione tra i TRIBUTI:</a:t>
            </a:r>
          </a:p>
          <a:p>
            <a:pPr lvl="1" algn="just"/>
            <a:r>
              <a:rPr lang="it-IT" dirty="0" smtClean="0"/>
              <a:t>Secondo alcuni si tratta di un </a:t>
            </a:r>
            <a:r>
              <a:rPr lang="it-IT" b="1" dirty="0" smtClean="0"/>
              <a:t>corrispettivo di diritto privato</a:t>
            </a:r>
          </a:p>
          <a:p>
            <a:pPr lvl="1" algn="just"/>
            <a:r>
              <a:rPr lang="it-IT" dirty="0" smtClean="0"/>
              <a:t>Altri, focalizzando l’analisi sulla funzione (finanziaria la spese pubblica) lo inquadrano come </a:t>
            </a:r>
            <a:r>
              <a:rPr lang="it-IT" b="1" dirty="0" smtClean="0"/>
              <a:t>tributo</a:t>
            </a:r>
          </a:p>
          <a:p>
            <a:pPr lvl="3" algn="just"/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2635549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b="1" dirty="0" smtClean="0"/>
              <a:t>3. Le nozioni in uso nella giurisprudenza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896544"/>
          </a:xfrm>
        </p:spPr>
        <p:txBody>
          <a:bodyPr>
            <a:normAutofit fontScale="55000" lnSpcReduction="20000"/>
          </a:bodyPr>
          <a:lstStyle/>
          <a:p>
            <a:r>
              <a:rPr lang="it-IT" b="1" dirty="0" smtClean="0"/>
              <a:t>LA GIURISPRUDENZA COSTITUZIONALE</a:t>
            </a:r>
          </a:p>
          <a:p>
            <a:pPr lvl="1"/>
            <a:r>
              <a:rPr lang="it-IT" dirty="0" smtClean="0"/>
              <a:t>Ha elaborato la definizione di tributo allorché si è espressa a proposito di:</a:t>
            </a:r>
          </a:p>
          <a:p>
            <a:pPr lvl="2"/>
            <a:r>
              <a:rPr lang="it-IT" dirty="0" smtClean="0"/>
              <a:t>Divieto di referendum abrogativo sulle leggi tributarie (art. 75 </a:t>
            </a:r>
            <a:r>
              <a:rPr lang="it-IT" dirty="0" err="1" smtClean="0"/>
              <a:t>Cost</a:t>
            </a:r>
            <a:r>
              <a:rPr lang="it-IT" dirty="0" smtClean="0"/>
              <a:t>.)</a:t>
            </a:r>
          </a:p>
          <a:p>
            <a:pPr lvl="2"/>
            <a:r>
              <a:rPr lang="it-IT" dirty="0" smtClean="0"/>
              <a:t>Deroghe alla tutela del domicilio per accertamenti e ispezioni fiscali (art. 14 </a:t>
            </a:r>
            <a:r>
              <a:rPr lang="it-IT" dirty="0" err="1" smtClean="0"/>
              <a:t>Cost</a:t>
            </a:r>
            <a:r>
              <a:rPr lang="it-IT" dirty="0" smtClean="0"/>
              <a:t>.)</a:t>
            </a:r>
          </a:p>
          <a:p>
            <a:pPr lvl="2"/>
            <a:r>
              <a:rPr lang="it-IT" dirty="0" smtClean="0"/>
              <a:t>Divieto di speciali gravami fiscali a carico di associazioni e istituzioni religiose (art. 20 </a:t>
            </a:r>
            <a:r>
              <a:rPr lang="it-IT" dirty="0" err="1" smtClean="0"/>
              <a:t>Cost</a:t>
            </a:r>
            <a:r>
              <a:rPr lang="it-IT" dirty="0" smtClean="0"/>
              <a:t>.)</a:t>
            </a:r>
          </a:p>
          <a:p>
            <a:pPr lvl="2"/>
            <a:r>
              <a:rPr lang="it-IT" dirty="0" smtClean="0"/>
              <a:t>Divieto di istituzione di nuovi tributi con la legge di approvazione del bilancio 8art. 81 </a:t>
            </a:r>
            <a:r>
              <a:rPr lang="it-IT" dirty="0" err="1" smtClean="0"/>
              <a:t>Cost</a:t>
            </a:r>
            <a:r>
              <a:rPr lang="it-IT" dirty="0" smtClean="0"/>
              <a:t>.)</a:t>
            </a:r>
          </a:p>
          <a:p>
            <a:pPr lvl="1"/>
            <a:r>
              <a:rPr lang="it-IT" dirty="0" smtClean="0"/>
              <a:t>Alla luce di tali interventi la Corte ha fissato DUE ELEMENTI ESSENZIALI per la configurazione del TRIBUTO:</a:t>
            </a:r>
          </a:p>
          <a:p>
            <a:pPr lvl="2"/>
            <a:r>
              <a:rPr lang="it-IT" dirty="0" smtClean="0"/>
              <a:t>COATTIVITA’</a:t>
            </a:r>
          </a:p>
          <a:p>
            <a:pPr lvl="2"/>
            <a:r>
              <a:rPr lang="it-IT" dirty="0" smtClean="0"/>
              <a:t>DESTINAZIONE DEL GETTITO PER IL FINANZIAMENTO DELLE SPESE PUBBLICHE STATALI</a:t>
            </a:r>
          </a:p>
          <a:p>
            <a:r>
              <a:rPr lang="it-IT" b="1" dirty="0" smtClean="0"/>
              <a:t>LA GIURISPRUDENZA ORDINARIA</a:t>
            </a:r>
          </a:p>
          <a:p>
            <a:pPr lvl="1"/>
            <a:r>
              <a:rPr lang="it-IT" dirty="0" smtClean="0"/>
              <a:t>Ha elaborato la definizione di tributo allorché si è occupata di:</a:t>
            </a:r>
          </a:p>
          <a:p>
            <a:pPr lvl="2"/>
            <a:r>
              <a:rPr lang="it-IT" dirty="0" smtClean="0"/>
              <a:t>Oggetto della giurisdizione tributaria</a:t>
            </a:r>
          </a:p>
          <a:p>
            <a:pPr lvl="2"/>
            <a:r>
              <a:rPr lang="it-IT" dirty="0" smtClean="0"/>
              <a:t>Ambito di applicazione dello Statuto dei diritti del contribuente;</a:t>
            </a:r>
          </a:p>
          <a:p>
            <a:pPr lvl="2"/>
            <a:r>
              <a:rPr lang="it-IT" dirty="0" smtClean="0"/>
              <a:t>Ambito di applicazione delle sanzioni amministrative tributarie</a:t>
            </a:r>
          </a:p>
          <a:p>
            <a:pPr lvl="2"/>
            <a:r>
              <a:rPr lang="it-IT" dirty="0" smtClean="0"/>
              <a:t>Deducibilità di oneri fiscali e contributivi a proposito del reddito d’impresa</a:t>
            </a:r>
          </a:p>
          <a:p>
            <a:pPr lvl="2"/>
            <a:r>
              <a:rPr lang="it-IT" dirty="0" smtClean="0"/>
              <a:t>Esenzione ai fini IVA delle operazioni relative alla riscossione dei tributi</a:t>
            </a:r>
          </a:p>
          <a:p>
            <a:pPr lvl="2"/>
            <a:r>
              <a:rPr lang="it-IT" dirty="0" smtClean="0"/>
              <a:t>la non assoggettabilità ad iva dei tributi</a:t>
            </a:r>
          </a:p>
          <a:p>
            <a:pPr lvl="1"/>
            <a:r>
              <a:rPr lang="it-IT" dirty="0" smtClean="0"/>
              <a:t>Tale giurisprudenza è approdata ad una definizione più ampia: ha condiviso i due elementi essenziali di cui sopra, ma ha ampliato il secondo, parlando di spesa non solo statale ma di qualsiasi ente «pubblico» (anche «parastatale»)</a:t>
            </a:r>
          </a:p>
          <a:p>
            <a:pPr lvl="2"/>
            <a:r>
              <a:rPr lang="it-IT" dirty="0" smtClean="0"/>
              <a:t>E’ così vi sono rientrati i CONTRIBUTI PREVIDENZIALI, il CANONE RADIOTELEVISIVO.  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542219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b="1" dirty="0" smtClean="0"/>
              <a:t>4. Il diritto tributario e le sue partizioni interne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just"/>
            <a:r>
              <a:rPr lang="it-IT" dirty="0" smtClean="0"/>
              <a:t>DIRITTO TRIBUTARIO</a:t>
            </a:r>
          </a:p>
          <a:p>
            <a:pPr lvl="1" algn="just"/>
            <a:r>
              <a:rPr lang="it-IT" dirty="0" smtClean="0"/>
              <a:t>E’ quel settore dell’ordinamento che disciplina i TRIBUTI</a:t>
            </a:r>
          </a:p>
          <a:p>
            <a:pPr lvl="1" algn="just"/>
            <a:r>
              <a:rPr lang="it-IT" dirty="0" smtClean="0"/>
              <a:t>Si tratta di un settore, tuttavia, NON OMOGENEO, in quanto si compone di partizioni interne che hanno diversa collocazione ordinamentale</a:t>
            </a:r>
          </a:p>
          <a:p>
            <a:pPr algn="just"/>
            <a:r>
              <a:rPr lang="it-IT" dirty="0" smtClean="0"/>
              <a:t>LE PARTIZIONI INTERNE DEL DIRITTO TRIBUTARIO</a:t>
            </a:r>
          </a:p>
          <a:p>
            <a:pPr lvl="1" algn="just"/>
            <a:r>
              <a:rPr lang="it-IT" dirty="0" smtClean="0"/>
              <a:t>Possiamo distinguere l’insieme delle norme che disciplinano i tributi in:</a:t>
            </a:r>
          </a:p>
          <a:p>
            <a:pPr lvl="2" algn="just"/>
            <a:r>
              <a:rPr lang="it-IT" dirty="0" smtClean="0"/>
              <a:t>NORME SOSTANZIALI (quelle che disciplinano il presupposto, la base imponibile, i soggetti, esenzioni, crediti d’imposta, agevolazioni). Queste a loro volta possono avere</a:t>
            </a:r>
          </a:p>
          <a:p>
            <a:pPr lvl="3" algn="just"/>
            <a:r>
              <a:rPr lang="it-IT" dirty="0" smtClean="0"/>
              <a:t>FINALITA’ FISCALE</a:t>
            </a:r>
          </a:p>
          <a:p>
            <a:pPr lvl="3" algn="just"/>
            <a:r>
              <a:rPr lang="it-IT" dirty="0" smtClean="0"/>
              <a:t>FINALITA’ EXTRAFISCALE (es. riduzioni o esenzioni d’imposta)</a:t>
            </a:r>
          </a:p>
          <a:p>
            <a:pPr lvl="2" algn="just"/>
            <a:r>
              <a:rPr lang="it-IT" dirty="0" smtClean="0"/>
              <a:t>NORME ATTUATIVE O PROCEDIMENTALI</a:t>
            </a:r>
          </a:p>
          <a:p>
            <a:pPr lvl="2" algn="just"/>
            <a:r>
              <a:rPr lang="it-IT" dirty="0" smtClean="0"/>
              <a:t>NORME SANZIONATORIE</a:t>
            </a:r>
          </a:p>
          <a:p>
            <a:pPr lvl="2" algn="just"/>
            <a:r>
              <a:rPr lang="it-IT" dirty="0" smtClean="0"/>
              <a:t>NORME PROCESSUALI</a:t>
            </a:r>
          </a:p>
          <a:p>
            <a:pPr lvl="3" algn="just"/>
            <a:r>
              <a:rPr lang="it-IT" dirty="0" smtClean="0"/>
              <a:t>In </a:t>
            </a:r>
            <a:r>
              <a:rPr lang="it-IT" dirty="0"/>
              <a:t>questi casi la norma tributaria ha carattere «speciale</a:t>
            </a:r>
            <a:r>
              <a:rPr lang="it-IT" dirty="0" smtClean="0"/>
              <a:t>»</a:t>
            </a:r>
          </a:p>
          <a:p>
            <a:pPr lvl="3" algn="just"/>
            <a:r>
              <a:rPr lang="it-IT" dirty="0" smtClean="0"/>
              <a:t>Laddove nulla dispone la norma tributaria si applica la disciplina speciale</a:t>
            </a:r>
          </a:p>
          <a:p>
            <a:pPr lvl="1" algn="just"/>
            <a:r>
              <a:rPr lang="it-IT" dirty="0" smtClean="0"/>
              <a:t>Vi è quindi una PARTE AUTONOMA del diritto tributario e vi sono parti che si sovrappongono con altri settori dell’ordinamento </a:t>
            </a:r>
          </a:p>
          <a:p>
            <a:pPr lvl="4"/>
            <a:endParaRPr lang="it-IT" dirty="0" smtClean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6022206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Un caso giurisprudenziale</a:t>
            </a:r>
            <a:r>
              <a:rPr lang="it-IT" dirty="0"/>
              <a:t/>
            </a:r>
            <a:br>
              <a:rPr lang="it-IT" dirty="0"/>
            </a:br>
            <a:r>
              <a:rPr lang="it-IT" dirty="0" smtClean="0"/>
              <a:t>(</a:t>
            </a:r>
            <a:r>
              <a:rPr lang="it-IT" b="1" u="sng" dirty="0" err="1" smtClean="0"/>
              <a:t>Cass</a:t>
            </a:r>
            <a:r>
              <a:rPr lang="it-IT" b="1" u="sng" dirty="0" smtClean="0"/>
              <a:t>. n. 33 del 7 gennaio 2015</a:t>
            </a:r>
            <a:r>
              <a:rPr lang="it-IT" dirty="0" smtClean="0"/>
              <a:t>)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it-IT" dirty="0" smtClean="0"/>
              <a:t>La Suprema Corte si è occupata del </a:t>
            </a:r>
            <a:r>
              <a:rPr lang="it-IT" b="1" dirty="0" smtClean="0"/>
              <a:t>presupposto della TASSA</a:t>
            </a:r>
          </a:p>
          <a:p>
            <a:pPr algn="just"/>
            <a:r>
              <a:rPr lang="it-IT" dirty="0" smtClean="0"/>
              <a:t>Nel caso di specie della </a:t>
            </a:r>
            <a:r>
              <a:rPr lang="it-IT" b="1" dirty="0" smtClean="0"/>
              <a:t>TASSA SUI RIFIUTI</a:t>
            </a:r>
          </a:p>
          <a:p>
            <a:pPr algn="just"/>
            <a:r>
              <a:rPr lang="it-IT" dirty="0" smtClean="0"/>
              <a:t>Il contenzioso è stato instaurato dal contribuente che riteneva non dover pagare per il fatto che il </a:t>
            </a:r>
            <a:r>
              <a:rPr lang="it-IT" b="1" dirty="0" smtClean="0"/>
              <a:t>garage non </a:t>
            </a:r>
            <a:r>
              <a:rPr lang="it-IT" dirty="0" smtClean="0"/>
              <a:t>veniva</a:t>
            </a:r>
            <a:r>
              <a:rPr lang="it-IT" b="1" dirty="0" smtClean="0"/>
              <a:t> utilizzato</a:t>
            </a:r>
          </a:p>
          <a:p>
            <a:pPr algn="just"/>
            <a:r>
              <a:rPr lang="it-IT" dirty="0" smtClean="0"/>
              <a:t>La Cassazione ribadisce la debenza</a:t>
            </a:r>
            <a:r>
              <a:rPr lang="it-IT" dirty="0"/>
              <a:t> </a:t>
            </a:r>
            <a:r>
              <a:rPr lang="it-IT" dirty="0" smtClean="0"/>
              <a:t>del tributo, in quanto </a:t>
            </a:r>
            <a:r>
              <a:rPr lang="it-IT" b="1" u="sng" dirty="0" smtClean="0"/>
              <a:t>presupposto della tassa è la detenzione di un immobile che sia potenzialmente in grado di produrre rifiuti</a:t>
            </a:r>
          </a:p>
          <a:p>
            <a:pPr algn="just"/>
            <a:r>
              <a:rPr lang="it-IT" dirty="0" smtClean="0"/>
              <a:t>Tranne il caso di </a:t>
            </a:r>
            <a:r>
              <a:rPr lang="it-IT" b="1" u="sng" dirty="0" smtClean="0"/>
              <a:t>oggettiva impossibilità </a:t>
            </a:r>
            <a:r>
              <a:rPr lang="it-IT" dirty="0" smtClean="0"/>
              <a:t>di produrre rifiuti che, comunque, il contribuente deve provare e denunciare all’ente creditore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9439293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1224136"/>
          </a:xfrm>
        </p:spPr>
        <p:txBody>
          <a:bodyPr/>
          <a:lstStyle/>
          <a:p>
            <a:r>
              <a:rPr lang="it-IT" dirty="0" smtClean="0"/>
              <a:t>LE FONTI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392488"/>
          </a:xfrm>
        </p:spPr>
        <p:txBody>
          <a:bodyPr>
            <a:normAutofit fontScale="62500" lnSpcReduction="20000"/>
          </a:bodyPr>
          <a:lstStyle/>
          <a:p>
            <a:pPr marL="514350" indent="-514350">
              <a:buAutoNum type="arabicPeriod"/>
            </a:pPr>
            <a:r>
              <a:rPr lang="it-IT" dirty="0" smtClean="0"/>
              <a:t>La riserva di legge.</a:t>
            </a:r>
          </a:p>
          <a:p>
            <a:pPr marL="514350" indent="-514350">
              <a:buAutoNum type="arabicPeriod"/>
            </a:pPr>
            <a:r>
              <a:rPr lang="it-IT" dirty="0" smtClean="0"/>
              <a:t>Le leggi tributarie dello Stato.</a:t>
            </a:r>
          </a:p>
          <a:p>
            <a:pPr marL="400050" lvl="1" indent="0">
              <a:buNone/>
            </a:pPr>
            <a:r>
              <a:rPr lang="it-IT" dirty="0" smtClean="0"/>
              <a:t>	2.1</a:t>
            </a:r>
            <a:r>
              <a:rPr lang="it-IT" dirty="0"/>
              <a:t>. Lo Statuto dei diritti del contribuente.</a:t>
            </a:r>
          </a:p>
          <a:p>
            <a:pPr marL="400050" lvl="1" indent="0">
              <a:buNone/>
            </a:pPr>
            <a:r>
              <a:rPr lang="it-IT" dirty="0" smtClean="0"/>
              <a:t>	2.2</a:t>
            </a:r>
            <a:r>
              <a:rPr lang="it-IT" dirty="0"/>
              <a:t>. I decreti – legge.</a:t>
            </a:r>
          </a:p>
          <a:p>
            <a:pPr marL="400050" lvl="1" indent="0">
              <a:buNone/>
            </a:pPr>
            <a:r>
              <a:rPr lang="it-IT" dirty="0" smtClean="0"/>
              <a:t>	2.3</a:t>
            </a:r>
            <a:r>
              <a:rPr lang="it-IT" dirty="0"/>
              <a:t>. I decreti legislativi.</a:t>
            </a:r>
          </a:p>
          <a:p>
            <a:pPr marL="400050" lvl="1" indent="0">
              <a:buNone/>
            </a:pPr>
            <a:r>
              <a:rPr lang="it-IT" dirty="0" smtClean="0"/>
              <a:t>	2.4</a:t>
            </a:r>
            <a:r>
              <a:rPr lang="it-IT" dirty="0"/>
              <a:t>. I testi unici.</a:t>
            </a:r>
          </a:p>
          <a:p>
            <a:pPr marL="514350" indent="-514350">
              <a:buAutoNum type="arabicPeriod"/>
            </a:pPr>
            <a:r>
              <a:rPr lang="it-IT" dirty="0" smtClean="0"/>
              <a:t>I regolamenti statali.</a:t>
            </a:r>
          </a:p>
          <a:p>
            <a:pPr marL="514350" indent="-514350">
              <a:buAutoNum type="arabicPeriod"/>
            </a:pPr>
            <a:r>
              <a:rPr lang="it-IT" dirty="0"/>
              <a:t>Il riparto della potestà legislativa tra Stato e regioni.</a:t>
            </a:r>
          </a:p>
          <a:p>
            <a:pPr marL="800100" lvl="2" indent="0">
              <a:buNone/>
            </a:pPr>
            <a:r>
              <a:rPr lang="it-IT" dirty="0"/>
              <a:t>	4.1. L’attuazione fiscale del c.d. federalismo fiscale.</a:t>
            </a:r>
          </a:p>
          <a:p>
            <a:pPr marL="514350" indent="-514350">
              <a:buAutoNum type="arabicPeriod"/>
            </a:pPr>
            <a:r>
              <a:rPr lang="it-IT" dirty="0" smtClean="0"/>
              <a:t>I regolamenti delle regioni, delle province e dei comuni.</a:t>
            </a:r>
          </a:p>
          <a:p>
            <a:pPr marL="514350" indent="-514350">
              <a:buAutoNum type="arabicPeriod"/>
            </a:pPr>
            <a:r>
              <a:rPr lang="it-IT" dirty="0" smtClean="0"/>
              <a:t>Le convenzioni internazionali.</a:t>
            </a:r>
          </a:p>
          <a:p>
            <a:pPr marL="514350" indent="-514350">
              <a:buAutoNum type="arabicPeriod"/>
            </a:pPr>
            <a:r>
              <a:rPr lang="it-IT" dirty="0" smtClean="0"/>
              <a:t>Le fonti dell’Unione europea.</a:t>
            </a:r>
          </a:p>
          <a:p>
            <a:pPr marL="514350" indent="-514350">
              <a:buAutoNum type="arabicPeriod"/>
            </a:pPr>
            <a:r>
              <a:rPr lang="it-IT" dirty="0" smtClean="0"/>
              <a:t>Efficacia delle norme tributarie nel tempo.</a:t>
            </a:r>
          </a:p>
          <a:p>
            <a:pPr marL="514350" indent="-514350">
              <a:buAutoNum type="arabicPeriod"/>
            </a:pPr>
            <a:r>
              <a:rPr lang="it-IT" dirty="0" smtClean="0"/>
              <a:t>Efficacia delle norme tributarie nello spazio.</a:t>
            </a:r>
          </a:p>
          <a:p>
            <a:pPr marL="800100" lvl="2" indent="0">
              <a:buNone/>
            </a:pPr>
            <a:r>
              <a:rPr lang="it-IT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755758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/>
              <a:t>1. La riserva di legge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20"/>
          </a:xfrm>
        </p:spPr>
        <p:txBody>
          <a:bodyPr>
            <a:normAutofit fontScale="55000" lnSpcReduction="20000"/>
          </a:bodyPr>
          <a:lstStyle/>
          <a:p>
            <a:r>
              <a:rPr lang="it-IT" b="1" dirty="0" smtClean="0"/>
              <a:t>ART. 23 COST.</a:t>
            </a:r>
          </a:p>
          <a:p>
            <a:pPr lvl="1"/>
            <a:r>
              <a:rPr lang="it-IT" dirty="0" smtClean="0"/>
              <a:t>«</a:t>
            </a:r>
            <a:r>
              <a:rPr lang="it-IT" i="1" dirty="0" smtClean="0"/>
              <a:t>Nessuna prestazione patrimoniale o personale può essere imposta se non in base alla legge</a:t>
            </a:r>
            <a:r>
              <a:rPr lang="it-IT" dirty="0" smtClean="0"/>
              <a:t>»</a:t>
            </a:r>
          </a:p>
          <a:p>
            <a:r>
              <a:rPr lang="it-IT" b="1" dirty="0" smtClean="0"/>
              <a:t>ANTECEDENTE STORICO </a:t>
            </a:r>
            <a:r>
              <a:rPr lang="it-IT" dirty="0" smtClean="0"/>
              <a:t>(Art. 30 dello Statuto Albertino)</a:t>
            </a:r>
          </a:p>
          <a:p>
            <a:pPr lvl="1"/>
            <a:r>
              <a:rPr lang="it-IT" dirty="0" smtClean="0"/>
              <a:t>«</a:t>
            </a:r>
            <a:r>
              <a:rPr lang="it-IT" i="1" dirty="0" smtClean="0"/>
              <a:t>Nessun tributo può essere imposto o riscosso se non è stato consentito dalle camere e sanzionato dal Re</a:t>
            </a:r>
            <a:r>
              <a:rPr lang="it-IT" dirty="0" smtClean="0"/>
              <a:t>»</a:t>
            </a:r>
          </a:p>
          <a:p>
            <a:r>
              <a:rPr lang="it-IT" b="1" dirty="0"/>
              <a:t>Principio cardine delle democrazie liberali</a:t>
            </a:r>
          </a:p>
          <a:p>
            <a:pPr lvl="1"/>
            <a:r>
              <a:rPr lang="it-IT" dirty="0"/>
              <a:t>«</a:t>
            </a:r>
            <a:r>
              <a:rPr lang="it-IT" i="1" dirty="0"/>
              <a:t>no </a:t>
            </a:r>
            <a:r>
              <a:rPr lang="it-IT" i="1" dirty="0" err="1"/>
              <a:t>taxation</a:t>
            </a:r>
            <a:r>
              <a:rPr lang="it-IT" i="1" dirty="0"/>
              <a:t> </a:t>
            </a:r>
            <a:r>
              <a:rPr lang="it-IT" i="1" dirty="0" err="1"/>
              <a:t>without</a:t>
            </a:r>
            <a:r>
              <a:rPr lang="it-IT" i="1" dirty="0"/>
              <a:t> </a:t>
            </a:r>
            <a:r>
              <a:rPr lang="it-IT" i="1" dirty="0" err="1"/>
              <a:t>representation</a:t>
            </a:r>
            <a:r>
              <a:rPr lang="it-IT" i="1" dirty="0"/>
              <a:t>»</a:t>
            </a:r>
          </a:p>
          <a:p>
            <a:pPr lvl="1"/>
            <a:r>
              <a:rPr lang="it-IT" dirty="0" smtClean="0"/>
              <a:t>«</a:t>
            </a:r>
            <a:r>
              <a:rPr lang="it-IT" i="1" dirty="0" smtClean="0"/>
              <a:t>principio dell’</a:t>
            </a:r>
            <a:r>
              <a:rPr lang="it-IT" i="1" dirty="0" err="1" smtClean="0"/>
              <a:t>autoimposizione</a:t>
            </a:r>
            <a:r>
              <a:rPr lang="it-IT" i="1" dirty="0" smtClean="0"/>
              <a:t> o dell’autotassazione</a:t>
            </a:r>
            <a:r>
              <a:rPr lang="it-IT" dirty="0" smtClean="0"/>
              <a:t>»</a:t>
            </a:r>
          </a:p>
          <a:p>
            <a:pPr lvl="1"/>
            <a:r>
              <a:rPr lang="it-IT" dirty="0" smtClean="0"/>
              <a:t>«</a:t>
            </a:r>
            <a:r>
              <a:rPr lang="it-IT" i="1" dirty="0" smtClean="0"/>
              <a:t>il consenso dei contribuenti all’imposizione</a:t>
            </a:r>
            <a:r>
              <a:rPr lang="it-IT" dirty="0" smtClean="0"/>
              <a:t>»</a:t>
            </a:r>
          </a:p>
          <a:p>
            <a:r>
              <a:rPr lang="it-IT" b="1" dirty="0" smtClean="0"/>
              <a:t>FUNZIONE (o RATIO)</a:t>
            </a:r>
          </a:p>
          <a:p>
            <a:pPr lvl="1"/>
            <a:r>
              <a:rPr lang="it-IT" dirty="0" smtClean="0"/>
              <a:t>IN ORIGINE</a:t>
            </a:r>
          </a:p>
          <a:p>
            <a:pPr lvl="2"/>
            <a:r>
              <a:rPr lang="it-IT" dirty="0" smtClean="0"/>
              <a:t>Limitare (controllare) il potere del sovrano o dell’esecutivo</a:t>
            </a:r>
          </a:p>
          <a:p>
            <a:pPr lvl="1"/>
            <a:r>
              <a:rPr lang="it-IT" dirty="0" smtClean="0"/>
              <a:t>OGGI</a:t>
            </a:r>
          </a:p>
          <a:p>
            <a:pPr lvl="2"/>
            <a:r>
              <a:rPr lang="it-IT" dirty="0" smtClean="0"/>
              <a:t>Funzione di garanzia</a:t>
            </a:r>
          </a:p>
          <a:p>
            <a:pPr lvl="2"/>
            <a:r>
              <a:rPr lang="it-IT" dirty="0" smtClean="0"/>
              <a:t>Tutela delle minoranze</a:t>
            </a:r>
          </a:p>
          <a:p>
            <a:pPr lvl="2"/>
            <a:r>
              <a:rPr lang="it-IT" dirty="0" smtClean="0"/>
              <a:t>Controllo di legittimità costituzionale</a:t>
            </a:r>
          </a:p>
          <a:p>
            <a:r>
              <a:rPr lang="it-IT" dirty="0" smtClean="0"/>
              <a:t>I PRINCIPALI PROBLEMI ESEGETICI:</a:t>
            </a:r>
          </a:p>
          <a:p>
            <a:pPr lvl="1"/>
            <a:r>
              <a:rPr lang="it-IT" dirty="0" smtClean="0"/>
              <a:t>«LEGGE»</a:t>
            </a:r>
          </a:p>
          <a:p>
            <a:pPr lvl="1"/>
            <a:r>
              <a:rPr lang="it-IT" dirty="0" smtClean="0"/>
              <a:t>«IN BASE»</a:t>
            </a:r>
          </a:p>
          <a:p>
            <a:pPr lvl="1"/>
            <a:r>
              <a:rPr lang="it-IT" dirty="0" smtClean="0"/>
              <a:t>«PRESTAZIONE IMPOSTA»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23141994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2138</TotalTime>
  <Words>5250</Words>
  <Application>Microsoft Office PowerPoint</Application>
  <PresentationFormat>Presentazione su schermo (4:3)</PresentationFormat>
  <Paragraphs>519</Paragraphs>
  <Slides>35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35</vt:i4>
      </vt:variant>
    </vt:vector>
  </HeadingPairs>
  <TitlesOfParts>
    <vt:vector size="38" baseType="lpstr">
      <vt:lpstr>Arial</vt:lpstr>
      <vt:lpstr>Calibri</vt:lpstr>
      <vt:lpstr>Tema di Office</vt:lpstr>
      <vt:lpstr>GLI ISTITUTI</vt:lpstr>
      <vt:lpstr>1. LA NOZIONE DI TRIBUTO</vt:lpstr>
      <vt:lpstr>2. IMPOSTE, TASSE, CONTRIBUTI</vt:lpstr>
      <vt:lpstr>…continua </vt:lpstr>
      <vt:lpstr>3. Le nozioni in uso nella giurisprudenza</vt:lpstr>
      <vt:lpstr>4. Il diritto tributario e le sue partizioni interne</vt:lpstr>
      <vt:lpstr>Un caso giurisprudenziale (Cass. n. 33 del 7 gennaio 2015)</vt:lpstr>
      <vt:lpstr>LE FONTI</vt:lpstr>
      <vt:lpstr>1. La riserva di legge</vt:lpstr>
      <vt:lpstr>… continua</vt:lpstr>
      <vt:lpstr>2. Le leggi tributarie dello Stato</vt:lpstr>
      <vt:lpstr>2.1. Lo Statuto dei diritto del contribuente</vt:lpstr>
      <vt:lpstr>2.2. I decreti legge</vt:lpstr>
      <vt:lpstr>2.3. I decreti legislativi</vt:lpstr>
      <vt:lpstr>2.4. I testi unici</vt:lpstr>
      <vt:lpstr>3. I regolamenti statali</vt:lpstr>
      <vt:lpstr>4. Il riparto della potestà legislativa tra Stato e Regioni</vt:lpstr>
      <vt:lpstr>4.1. L’attuazione del federalismo fiscale</vt:lpstr>
      <vt:lpstr>5. I regolamenti delle regioni, delle province e dei comuni</vt:lpstr>
      <vt:lpstr>6. Le convenzioni internazionali</vt:lpstr>
      <vt:lpstr>7. Le fonti dell’Unione Europea</vt:lpstr>
      <vt:lpstr>… continua</vt:lpstr>
      <vt:lpstr>8. Efficacia delle norme tributarie nel tempo</vt:lpstr>
      <vt:lpstr>…continua</vt:lpstr>
      <vt:lpstr>… continua</vt:lpstr>
      <vt:lpstr>Efficacia delle norme tributarie nello spazio</vt:lpstr>
      <vt:lpstr>Un caso giurisprudenziale: La sentenza della Corte Costituzionale n. 284 del 2007</vt:lpstr>
      <vt:lpstr>I PRINCIPI</vt:lpstr>
      <vt:lpstr>1. IL DOVERE DI CONCORRERE ALLE SPESE PUBBLICHE</vt:lpstr>
      <vt:lpstr>2. IL PRINCIPIO DI CAPACITA’ CONTRIBUTIVA: VINCOLO E GARANZIA</vt:lpstr>
      <vt:lpstr>2.1. NOZIONE DI CAPACITA’ CONTRIBUTIVA</vt:lpstr>
      <vt:lpstr>2.2. Indici diretti e indiretti di capacità contributiva 3. La capacità contributiva come limite quantitativo</vt:lpstr>
      <vt:lpstr>4. Il requisito di effettività. Forfetizzazioni e principio nominalistico.</vt:lpstr>
      <vt:lpstr>4.1. Il requisito di attualità. Tributi retroattivi e pagamenti anticipati</vt:lpstr>
      <vt:lpstr>5. Capacità contributiva e rimborso dell’indebito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GLI ISTITUTI</dc:title>
  <dc:creator>STUDIORICCI</dc:creator>
  <cp:lastModifiedBy>STUDIORICCI</cp:lastModifiedBy>
  <cp:revision>100</cp:revision>
  <dcterms:created xsi:type="dcterms:W3CDTF">2015-01-22T18:03:39Z</dcterms:created>
  <dcterms:modified xsi:type="dcterms:W3CDTF">2016-10-03T07:48:15Z</dcterms:modified>
</cp:coreProperties>
</file>