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56" r:id="rId2"/>
    <p:sldId id="348" r:id="rId3"/>
    <p:sldId id="268" r:id="rId4"/>
    <p:sldId id="354" r:id="rId5"/>
    <p:sldId id="282" r:id="rId6"/>
    <p:sldId id="349" r:id="rId7"/>
    <p:sldId id="350" r:id="rId8"/>
    <p:sldId id="331" r:id="rId9"/>
    <p:sldId id="335" r:id="rId10"/>
    <p:sldId id="339" r:id="rId11"/>
    <p:sldId id="347" r:id="rId12"/>
    <p:sldId id="359" r:id="rId13"/>
    <p:sldId id="361" r:id="rId14"/>
    <p:sldId id="355" r:id="rId15"/>
    <p:sldId id="351" r:id="rId16"/>
    <p:sldId id="352" r:id="rId17"/>
    <p:sldId id="344" r:id="rId18"/>
    <p:sldId id="356" r:id="rId19"/>
    <p:sldId id="353" r:id="rId20"/>
    <p:sldId id="358" r:id="rId21"/>
    <p:sldId id="357" r:id="rId22"/>
    <p:sldId id="360" r:id="rId23"/>
    <p:sldId id="342" r:id="rId24"/>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497D"/>
    <a:srgbClr val="087FC8"/>
    <a:srgbClr val="0994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833" autoAdjust="0"/>
  </p:normalViewPr>
  <p:slideViewPr>
    <p:cSldViewPr>
      <p:cViewPr>
        <p:scale>
          <a:sx n="60" d="100"/>
          <a:sy n="60" d="100"/>
        </p:scale>
        <p:origin x="-1560" y="-21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12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fontAlgn="auto">
              <a:spcBef>
                <a:spcPts val="0"/>
              </a:spcBef>
              <a:spcAft>
                <a:spcPts val="0"/>
              </a:spcAft>
              <a:defRPr sz="1300">
                <a:latin typeface="+mn-lt"/>
              </a:defRPr>
            </a:lvl1pPr>
          </a:lstStyle>
          <a:p>
            <a:pPr>
              <a:defRPr/>
            </a:pPr>
            <a:endParaRPr lang="en-GB"/>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fontAlgn="auto">
              <a:spcBef>
                <a:spcPts val="0"/>
              </a:spcBef>
              <a:spcAft>
                <a:spcPts val="0"/>
              </a:spcAft>
              <a:defRPr sz="1300">
                <a:latin typeface="+mn-lt"/>
              </a:defRPr>
            </a:lvl1pPr>
          </a:lstStyle>
          <a:p>
            <a:pPr>
              <a:defRPr/>
            </a:pPr>
            <a:fld id="{361154CD-9036-4B20-90D9-1CC2EFD04555}" type="datetimeFigureOut">
              <a:rPr lang="en-US"/>
              <a:pPr>
                <a:defRPr/>
              </a:pPr>
              <a:t>5/10/2013</a:t>
            </a:fld>
            <a:endParaRPr lang="en-GB"/>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GB" noProof="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fontAlgn="auto">
              <a:spcBef>
                <a:spcPts val="0"/>
              </a:spcBef>
              <a:spcAft>
                <a:spcPts val="0"/>
              </a:spcAft>
              <a:defRPr sz="1300">
                <a:latin typeface="+mn-lt"/>
              </a:defRPr>
            </a:lvl1pPr>
          </a:lstStyle>
          <a:p>
            <a:pPr>
              <a:defRPr/>
            </a:pPr>
            <a:endParaRPr lang="en-GB"/>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fontAlgn="auto">
              <a:spcBef>
                <a:spcPts val="0"/>
              </a:spcBef>
              <a:spcAft>
                <a:spcPts val="0"/>
              </a:spcAft>
              <a:defRPr sz="1300">
                <a:latin typeface="+mn-lt"/>
              </a:defRPr>
            </a:lvl1pPr>
          </a:lstStyle>
          <a:p>
            <a:pPr>
              <a:defRPr/>
            </a:pPr>
            <a:fld id="{188484EA-E4B6-4184-BC1C-59222D7109B1}" type="slidenum">
              <a:rPr lang="en-GB"/>
              <a:pPr>
                <a:defRPr/>
              </a:pPr>
              <a:t>‹N›</a:t>
            </a:fld>
            <a:endParaRPr lang="en-GB"/>
          </a:p>
        </p:txBody>
      </p:sp>
    </p:spTree>
    <p:extLst>
      <p:ext uri="{BB962C8B-B14F-4D97-AF65-F5344CB8AC3E}">
        <p14:creationId xmlns:p14="http://schemas.microsoft.com/office/powerpoint/2010/main" val="40915997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188484EA-E4B6-4184-BC1C-59222D7109B1}" type="slidenum">
              <a:rPr lang="en-GB" smtClean="0"/>
              <a:pPr>
                <a:defRPr/>
              </a:pPr>
              <a:t>1</a:t>
            </a:fld>
            <a:endParaRPr lang="en-GB" dirty="0"/>
          </a:p>
        </p:txBody>
      </p:sp>
    </p:spTree>
    <p:extLst>
      <p:ext uri="{BB962C8B-B14F-4D97-AF65-F5344CB8AC3E}">
        <p14:creationId xmlns:p14="http://schemas.microsoft.com/office/powerpoint/2010/main" val="17101600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188484EA-E4B6-4184-BC1C-59222D7109B1}" type="slidenum">
              <a:rPr lang="en-GB" smtClean="0"/>
              <a:pPr>
                <a:defRPr/>
              </a:pPr>
              <a:t>10</a:t>
            </a:fld>
            <a:endParaRPr lang="en-GB"/>
          </a:p>
        </p:txBody>
      </p:sp>
    </p:spTree>
    <p:extLst>
      <p:ext uri="{BB962C8B-B14F-4D97-AF65-F5344CB8AC3E}">
        <p14:creationId xmlns:p14="http://schemas.microsoft.com/office/powerpoint/2010/main" val="21738686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188484EA-E4B6-4184-BC1C-59222D7109B1}" type="slidenum">
              <a:rPr lang="en-GB" smtClean="0"/>
              <a:pPr>
                <a:defRPr/>
              </a:pPr>
              <a:t>11</a:t>
            </a:fld>
            <a:endParaRPr lang="en-GB"/>
          </a:p>
        </p:txBody>
      </p:sp>
    </p:spTree>
    <p:extLst>
      <p:ext uri="{BB962C8B-B14F-4D97-AF65-F5344CB8AC3E}">
        <p14:creationId xmlns:p14="http://schemas.microsoft.com/office/powerpoint/2010/main" val="21738686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188484EA-E4B6-4184-BC1C-59222D7109B1}" type="slidenum">
              <a:rPr lang="en-GB" smtClean="0"/>
              <a:pPr>
                <a:defRPr/>
              </a:pPr>
              <a:t>12</a:t>
            </a:fld>
            <a:endParaRPr lang="en-GB"/>
          </a:p>
        </p:txBody>
      </p:sp>
    </p:spTree>
    <p:extLst>
      <p:ext uri="{BB962C8B-B14F-4D97-AF65-F5344CB8AC3E}">
        <p14:creationId xmlns:p14="http://schemas.microsoft.com/office/powerpoint/2010/main" val="21738686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188484EA-E4B6-4184-BC1C-59222D7109B1}" type="slidenum">
              <a:rPr lang="en-GB" smtClean="0"/>
              <a:pPr>
                <a:defRPr/>
              </a:pPr>
              <a:t>13</a:t>
            </a:fld>
            <a:endParaRPr lang="en-GB"/>
          </a:p>
        </p:txBody>
      </p:sp>
    </p:spTree>
    <p:extLst>
      <p:ext uri="{BB962C8B-B14F-4D97-AF65-F5344CB8AC3E}">
        <p14:creationId xmlns:p14="http://schemas.microsoft.com/office/powerpoint/2010/main" val="21738686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188484EA-E4B6-4184-BC1C-59222D7109B1}" type="slidenum">
              <a:rPr lang="en-GB" smtClean="0"/>
              <a:pPr>
                <a:defRPr/>
              </a:pPr>
              <a:t>14</a:t>
            </a:fld>
            <a:endParaRPr lang="en-GB"/>
          </a:p>
        </p:txBody>
      </p:sp>
    </p:spTree>
    <p:extLst>
      <p:ext uri="{BB962C8B-B14F-4D97-AF65-F5344CB8AC3E}">
        <p14:creationId xmlns:p14="http://schemas.microsoft.com/office/powerpoint/2010/main" val="27418069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188484EA-E4B6-4184-BC1C-59222D7109B1}" type="slidenum">
              <a:rPr lang="en-GB" smtClean="0"/>
              <a:pPr>
                <a:defRPr/>
              </a:pPr>
              <a:t>15</a:t>
            </a:fld>
            <a:endParaRPr lang="en-GB"/>
          </a:p>
        </p:txBody>
      </p:sp>
    </p:spTree>
    <p:extLst>
      <p:ext uri="{BB962C8B-B14F-4D97-AF65-F5344CB8AC3E}">
        <p14:creationId xmlns:p14="http://schemas.microsoft.com/office/powerpoint/2010/main" val="34973539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188484EA-E4B6-4184-BC1C-59222D7109B1}" type="slidenum">
              <a:rPr lang="en-GB" smtClean="0"/>
              <a:pPr>
                <a:defRPr/>
              </a:pPr>
              <a:t>16</a:t>
            </a:fld>
            <a:endParaRPr lang="en-GB"/>
          </a:p>
        </p:txBody>
      </p:sp>
    </p:spTree>
    <p:extLst>
      <p:ext uri="{BB962C8B-B14F-4D97-AF65-F5344CB8AC3E}">
        <p14:creationId xmlns:p14="http://schemas.microsoft.com/office/powerpoint/2010/main" val="34973539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188484EA-E4B6-4184-BC1C-59222D7109B1}" type="slidenum">
              <a:rPr lang="en-GB" smtClean="0"/>
              <a:pPr>
                <a:defRPr/>
              </a:pPr>
              <a:t>17</a:t>
            </a:fld>
            <a:endParaRPr lang="en-GB"/>
          </a:p>
        </p:txBody>
      </p:sp>
    </p:spTree>
    <p:extLst>
      <p:ext uri="{BB962C8B-B14F-4D97-AF65-F5344CB8AC3E}">
        <p14:creationId xmlns:p14="http://schemas.microsoft.com/office/powerpoint/2010/main" val="21738686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188484EA-E4B6-4184-BC1C-59222D7109B1}" type="slidenum">
              <a:rPr lang="en-GB" smtClean="0"/>
              <a:pPr>
                <a:defRPr/>
              </a:pPr>
              <a:t>18</a:t>
            </a:fld>
            <a:endParaRPr lang="en-GB"/>
          </a:p>
        </p:txBody>
      </p:sp>
    </p:spTree>
    <p:extLst>
      <p:ext uri="{BB962C8B-B14F-4D97-AF65-F5344CB8AC3E}">
        <p14:creationId xmlns:p14="http://schemas.microsoft.com/office/powerpoint/2010/main" val="27418069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188484EA-E4B6-4184-BC1C-59222D7109B1}" type="slidenum">
              <a:rPr lang="en-GB" smtClean="0"/>
              <a:pPr>
                <a:defRPr/>
              </a:pPr>
              <a:t>19</a:t>
            </a:fld>
            <a:endParaRPr lang="en-GB"/>
          </a:p>
        </p:txBody>
      </p:sp>
    </p:spTree>
    <p:extLst>
      <p:ext uri="{BB962C8B-B14F-4D97-AF65-F5344CB8AC3E}">
        <p14:creationId xmlns:p14="http://schemas.microsoft.com/office/powerpoint/2010/main" val="21738686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188484EA-E4B6-4184-BC1C-59222D7109B1}" type="slidenum">
              <a:rPr lang="en-GB" smtClean="0"/>
              <a:pPr>
                <a:defRPr/>
              </a:pPr>
              <a:t>2</a:t>
            </a:fld>
            <a:endParaRPr lang="en-GB"/>
          </a:p>
        </p:txBody>
      </p:sp>
    </p:spTree>
    <p:extLst>
      <p:ext uri="{BB962C8B-B14F-4D97-AF65-F5344CB8AC3E}">
        <p14:creationId xmlns:p14="http://schemas.microsoft.com/office/powerpoint/2010/main" val="27418069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188484EA-E4B6-4184-BC1C-59222D7109B1}" type="slidenum">
              <a:rPr lang="en-GB" smtClean="0"/>
              <a:pPr>
                <a:defRPr/>
              </a:pPr>
              <a:t>20</a:t>
            </a:fld>
            <a:endParaRPr lang="en-GB"/>
          </a:p>
        </p:txBody>
      </p:sp>
    </p:spTree>
    <p:extLst>
      <p:ext uri="{BB962C8B-B14F-4D97-AF65-F5344CB8AC3E}">
        <p14:creationId xmlns:p14="http://schemas.microsoft.com/office/powerpoint/2010/main" val="21738686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188484EA-E4B6-4184-BC1C-59222D7109B1}" type="slidenum">
              <a:rPr lang="en-GB" smtClean="0"/>
              <a:pPr>
                <a:defRPr/>
              </a:pPr>
              <a:t>21</a:t>
            </a:fld>
            <a:endParaRPr lang="en-GB"/>
          </a:p>
        </p:txBody>
      </p:sp>
    </p:spTree>
    <p:extLst>
      <p:ext uri="{BB962C8B-B14F-4D97-AF65-F5344CB8AC3E}">
        <p14:creationId xmlns:p14="http://schemas.microsoft.com/office/powerpoint/2010/main" val="27418069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188484EA-E4B6-4184-BC1C-59222D7109B1}" type="slidenum">
              <a:rPr lang="en-GB" smtClean="0"/>
              <a:pPr>
                <a:defRPr/>
              </a:pPr>
              <a:t>22</a:t>
            </a:fld>
            <a:endParaRPr lang="en-GB"/>
          </a:p>
        </p:txBody>
      </p:sp>
    </p:spTree>
    <p:extLst>
      <p:ext uri="{BB962C8B-B14F-4D97-AF65-F5344CB8AC3E}">
        <p14:creationId xmlns:p14="http://schemas.microsoft.com/office/powerpoint/2010/main" val="21738686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188484EA-E4B6-4184-BC1C-59222D7109B1}" type="slidenum">
              <a:rPr lang="en-GB" smtClean="0"/>
              <a:pPr>
                <a:defRPr/>
              </a:pPr>
              <a:t>23</a:t>
            </a:fld>
            <a:endParaRPr lang="en-GB"/>
          </a:p>
        </p:txBody>
      </p:sp>
    </p:spTree>
    <p:extLst>
      <p:ext uri="{BB962C8B-B14F-4D97-AF65-F5344CB8AC3E}">
        <p14:creationId xmlns:p14="http://schemas.microsoft.com/office/powerpoint/2010/main" val="2173868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188484EA-E4B6-4184-BC1C-59222D7109B1}" type="slidenum">
              <a:rPr lang="en-GB" smtClean="0"/>
              <a:pPr>
                <a:defRPr/>
              </a:pPr>
              <a:t>3</a:t>
            </a:fld>
            <a:endParaRPr lang="en-GB"/>
          </a:p>
        </p:txBody>
      </p:sp>
    </p:spTree>
    <p:extLst>
      <p:ext uri="{BB962C8B-B14F-4D97-AF65-F5344CB8AC3E}">
        <p14:creationId xmlns:p14="http://schemas.microsoft.com/office/powerpoint/2010/main" val="2741806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188484EA-E4B6-4184-BC1C-59222D7109B1}" type="slidenum">
              <a:rPr lang="en-GB" smtClean="0"/>
              <a:pPr>
                <a:defRPr/>
              </a:pPr>
              <a:t>4</a:t>
            </a:fld>
            <a:endParaRPr lang="en-GB"/>
          </a:p>
        </p:txBody>
      </p:sp>
    </p:spTree>
    <p:extLst>
      <p:ext uri="{BB962C8B-B14F-4D97-AF65-F5344CB8AC3E}">
        <p14:creationId xmlns:p14="http://schemas.microsoft.com/office/powerpoint/2010/main" val="27418069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188484EA-E4B6-4184-BC1C-59222D7109B1}" type="slidenum">
              <a:rPr lang="en-GB" smtClean="0"/>
              <a:pPr>
                <a:defRPr/>
              </a:pPr>
              <a:t>5</a:t>
            </a:fld>
            <a:endParaRPr lang="en-GB"/>
          </a:p>
        </p:txBody>
      </p:sp>
    </p:spTree>
    <p:extLst>
      <p:ext uri="{BB962C8B-B14F-4D97-AF65-F5344CB8AC3E}">
        <p14:creationId xmlns:p14="http://schemas.microsoft.com/office/powerpoint/2010/main" val="3497353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188484EA-E4B6-4184-BC1C-59222D7109B1}" type="slidenum">
              <a:rPr lang="en-GB" smtClean="0"/>
              <a:pPr>
                <a:defRPr/>
              </a:pPr>
              <a:t>6</a:t>
            </a:fld>
            <a:endParaRPr lang="en-GB"/>
          </a:p>
        </p:txBody>
      </p:sp>
    </p:spTree>
    <p:extLst>
      <p:ext uri="{BB962C8B-B14F-4D97-AF65-F5344CB8AC3E}">
        <p14:creationId xmlns:p14="http://schemas.microsoft.com/office/powerpoint/2010/main" val="34973539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188484EA-E4B6-4184-BC1C-59222D7109B1}" type="slidenum">
              <a:rPr lang="en-GB" smtClean="0"/>
              <a:pPr>
                <a:defRPr/>
              </a:pPr>
              <a:t>7</a:t>
            </a:fld>
            <a:endParaRPr lang="en-GB"/>
          </a:p>
        </p:txBody>
      </p:sp>
    </p:spTree>
    <p:extLst>
      <p:ext uri="{BB962C8B-B14F-4D97-AF65-F5344CB8AC3E}">
        <p14:creationId xmlns:p14="http://schemas.microsoft.com/office/powerpoint/2010/main" val="34973539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188484EA-E4B6-4184-BC1C-59222D7109B1}" type="slidenum">
              <a:rPr lang="en-GB" smtClean="0"/>
              <a:pPr>
                <a:defRPr/>
              </a:pPr>
              <a:t>8</a:t>
            </a:fld>
            <a:endParaRPr lang="en-GB"/>
          </a:p>
        </p:txBody>
      </p:sp>
    </p:spTree>
    <p:extLst>
      <p:ext uri="{BB962C8B-B14F-4D97-AF65-F5344CB8AC3E}">
        <p14:creationId xmlns:p14="http://schemas.microsoft.com/office/powerpoint/2010/main" val="21738686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188484EA-E4B6-4184-BC1C-59222D7109B1}" type="slidenum">
              <a:rPr lang="en-GB" smtClean="0"/>
              <a:pPr>
                <a:defRPr/>
              </a:pPr>
              <a:t>9</a:t>
            </a:fld>
            <a:endParaRPr lang="en-GB"/>
          </a:p>
        </p:txBody>
      </p:sp>
    </p:spTree>
    <p:extLst>
      <p:ext uri="{BB962C8B-B14F-4D97-AF65-F5344CB8AC3E}">
        <p14:creationId xmlns:p14="http://schemas.microsoft.com/office/powerpoint/2010/main" val="2173868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6"/>
          <p:cNvSpPr/>
          <p:nvPr userDrawn="1"/>
        </p:nvSpPr>
        <p:spPr>
          <a:xfrm>
            <a:off x="0" y="115888"/>
            <a:ext cx="9144000" cy="792162"/>
          </a:xfrm>
          <a:prstGeom prst="rect">
            <a:avLst/>
          </a:prstGeom>
          <a:gradFill>
            <a:gsLst>
              <a:gs pos="0">
                <a:schemeClr val="accent1"/>
              </a:gs>
              <a:gs pos="82000">
                <a:schemeClr val="accent1"/>
              </a:gs>
              <a:gs pos="100000">
                <a:schemeClr val="accent5">
                  <a:lumMod val="60000"/>
                  <a:lumOff val="40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5" name="Rectangle 7"/>
          <p:cNvSpPr/>
          <p:nvPr userDrawn="1"/>
        </p:nvSpPr>
        <p:spPr>
          <a:xfrm>
            <a:off x="0" y="6308725"/>
            <a:ext cx="9144000" cy="73025"/>
          </a:xfrm>
          <a:prstGeom prst="rect">
            <a:avLst/>
          </a:prstGeom>
          <a:gradFill>
            <a:gsLst>
              <a:gs pos="0">
                <a:schemeClr val="accent1"/>
              </a:gs>
              <a:gs pos="82000">
                <a:schemeClr val="accent1"/>
              </a:gs>
              <a:gs pos="100000">
                <a:schemeClr val="accent5">
                  <a:lumMod val="60000"/>
                  <a:lumOff val="40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3" name="Content Placeholder 2"/>
          <p:cNvSpPr>
            <a:spLocks noGrp="1"/>
          </p:cNvSpPr>
          <p:nvPr>
            <p:ph idx="1"/>
          </p:nvPr>
        </p:nvSpPr>
        <p:spPr>
          <a:xfrm>
            <a:off x="179512" y="1052736"/>
            <a:ext cx="8784976" cy="5073427"/>
          </a:xfrm>
          <a:prstGeom prst="rect">
            <a:avLst/>
          </a:prstGeom>
        </p:spPr>
        <p:txBody>
          <a:bodyPr>
            <a:normAutofit/>
          </a:bodyPr>
          <a:lstStyle>
            <a:lvl1pPr algn="just" rtl="0" fontAlgn="base">
              <a:spcBef>
                <a:spcPct val="20000"/>
              </a:spcBef>
              <a:spcAft>
                <a:spcPct val="0"/>
              </a:spcAft>
              <a:buFont typeface="Arial" charset="0"/>
              <a:buNone/>
              <a:defRPr lang="en-US" sz="1600" kern="1200" noProof="0" dirty="0" smtClean="0">
                <a:solidFill>
                  <a:schemeClr val="accent1">
                    <a:lumMod val="75000"/>
                  </a:schemeClr>
                </a:solidFill>
                <a:latin typeface="Garamond" pitchFamily="18" charset="0"/>
                <a:ea typeface="+mn-ea"/>
                <a:cs typeface="+mn-cs"/>
              </a:defRPr>
            </a:lvl1pPr>
            <a:lvl2pPr algn="just" rtl="0" fontAlgn="base">
              <a:spcBef>
                <a:spcPct val="20000"/>
              </a:spcBef>
              <a:spcAft>
                <a:spcPct val="0"/>
              </a:spcAft>
              <a:buFont typeface="Arial" charset="0"/>
              <a:defRPr lang="en-US" sz="1500" kern="1200" noProof="0" dirty="0" smtClean="0">
                <a:solidFill>
                  <a:schemeClr val="accent1">
                    <a:lumMod val="75000"/>
                  </a:schemeClr>
                </a:solidFill>
                <a:latin typeface="Garamond" pitchFamily="18" charset="0"/>
                <a:ea typeface="+mn-ea"/>
                <a:cs typeface="+mn-cs"/>
              </a:defRPr>
            </a:lvl2pPr>
            <a:lvl3pPr algn="just" rtl="0" fontAlgn="base">
              <a:spcBef>
                <a:spcPct val="20000"/>
              </a:spcBef>
              <a:spcAft>
                <a:spcPct val="0"/>
              </a:spcAft>
              <a:buFont typeface="Arial" charset="0"/>
              <a:defRPr lang="en-US" sz="1400" kern="1200" noProof="0" dirty="0" smtClean="0">
                <a:solidFill>
                  <a:schemeClr val="accent1">
                    <a:lumMod val="75000"/>
                  </a:schemeClr>
                </a:solidFill>
                <a:latin typeface="Garamond" pitchFamily="18" charset="0"/>
                <a:ea typeface="+mn-ea"/>
                <a:cs typeface="+mn-cs"/>
              </a:defRPr>
            </a:lvl3pPr>
            <a:lvl4pPr algn="just" rtl="0" fontAlgn="base">
              <a:spcBef>
                <a:spcPct val="20000"/>
              </a:spcBef>
              <a:spcAft>
                <a:spcPct val="0"/>
              </a:spcAft>
              <a:buFont typeface="Arial" charset="0"/>
              <a:defRPr lang="en-US" sz="1200" kern="1200" noProof="0" dirty="0" smtClean="0">
                <a:solidFill>
                  <a:schemeClr val="accent1">
                    <a:lumMod val="75000"/>
                  </a:schemeClr>
                </a:solidFill>
                <a:latin typeface="Garamond" pitchFamily="18" charset="0"/>
                <a:ea typeface="+mn-ea"/>
                <a:cs typeface="+mn-cs"/>
              </a:defRPr>
            </a:lvl4pPr>
            <a:lvl5pPr algn="just" rtl="0" fontAlgn="base">
              <a:spcBef>
                <a:spcPct val="20000"/>
              </a:spcBef>
              <a:spcAft>
                <a:spcPct val="0"/>
              </a:spcAft>
              <a:buFont typeface="Arial" charset="0"/>
              <a:defRPr lang="en-GB" sz="1200" kern="1200" noProof="0" dirty="0" smtClean="0">
                <a:solidFill>
                  <a:schemeClr val="accent1">
                    <a:lumMod val="75000"/>
                  </a:schemeClr>
                </a:solidFill>
                <a:latin typeface="Garamond" pitchFamily="18" charset="0"/>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 name="Title 1"/>
          <p:cNvSpPr>
            <a:spLocks noGrp="1"/>
          </p:cNvSpPr>
          <p:nvPr>
            <p:ph type="title"/>
          </p:nvPr>
        </p:nvSpPr>
        <p:spPr>
          <a:xfrm>
            <a:off x="0" y="188640"/>
            <a:ext cx="9144000" cy="648072"/>
          </a:xfrm>
        </p:spPr>
        <p:txBody>
          <a:bodyPr>
            <a:normAutofit/>
          </a:bodyPr>
          <a:lstStyle>
            <a:lvl1pPr algn="l" rtl="0" fontAlgn="base">
              <a:spcBef>
                <a:spcPct val="0"/>
              </a:spcBef>
              <a:spcAft>
                <a:spcPct val="0"/>
              </a:spcAft>
              <a:defRPr lang="en-GB" sz="2400" b="1" kern="1200" noProof="0" dirty="0" smtClean="0">
                <a:solidFill>
                  <a:schemeClr val="bg1"/>
                </a:solidFill>
                <a:latin typeface="Garamond" pitchFamily="18" charset="0"/>
                <a:ea typeface="+mj-ea"/>
                <a:cs typeface="+mj-cs"/>
              </a:defRPr>
            </a:lvl1pPr>
          </a:lstStyle>
          <a:p>
            <a:r>
              <a:rPr lang="en-US" dirty="0" smtClean="0"/>
              <a:t>Click to edit Master title style</a:t>
            </a:r>
            <a:endParaRPr lang="en-GB" dirty="0"/>
          </a:p>
        </p:txBody>
      </p:sp>
      <p:sp>
        <p:nvSpPr>
          <p:cNvPr id="6" name="Slide Number Placeholder 5"/>
          <p:cNvSpPr>
            <a:spLocks noGrp="1"/>
          </p:cNvSpPr>
          <p:nvPr>
            <p:ph type="sldNum" sz="quarter" idx="10"/>
          </p:nvPr>
        </p:nvSpPr>
        <p:spPr/>
        <p:txBody>
          <a:bodyPr/>
          <a:lstStyle>
            <a:lvl1pPr algn="ctr" fontAlgn="auto">
              <a:spcBef>
                <a:spcPts val="0"/>
              </a:spcBef>
              <a:spcAft>
                <a:spcPts val="0"/>
              </a:spcAft>
              <a:defRPr kumimoji="0" lang="en-GB" sz="1100" b="0" i="0" u="none" strike="noStrike" kern="1200" cap="none" spc="0" normalizeH="0" baseline="0" noProof="0" smtClean="0">
                <a:ln>
                  <a:noFill/>
                </a:ln>
                <a:solidFill>
                  <a:srgbClr val="1F497D"/>
                </a:solidFill>
                <a:effectLst/>
                <a:uLnTx/>
                <a:uFillTx/>
                <a:latin typeface="Garamond" pitchFamily="18" charset="0"/>
                <a:ea typeface="+mn-ea"/>
                <a:cs typeface="+mn-cs"/>
              </a:defRPr>
            </a:lvl1pPr>
          </a:lstStyle>
          <a:p>
            <a:pPr>
              <a:defRPr/>
            </a:pPr>
            <a:fld id="{B8D4D05A-60F5-4B6B-B5B3-C32911B21EAA}" type="slidenum">
              <a:rPr/>
              <a:pPr>
                <a:defRPr/>
              </a:pPr>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757717C6-A162-4ABF-A815-2728A1C6878C}" type="slidenum">
              <a:rPr/>
              <a:pPr>
                <a:defRPr/>
              </a:pPr>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017588"/>
            <a:ext cx="8229600" cy="50546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5"/>
          <p:cNvSpPr>
            <a:spLocks noGrp="1"/>
          </p:cNvSpPr>
          <p:nvPr>
            <p:ph type="sldNum" sz="quarter" idx="10"/>
          </p:nvPr>
        </p:nvSpPr>
        <p:spPr/>
        <p:txBody>
          <a:bodyPr/>
          <a:lstStyle>
            <a:lvl1pPr>
              <a:defRPr/>
            </a:lvl1pPr>
          </a:lstStyle>
          <a:p>
            <a:pPr>
              <a:defRPr/>
            </a:pPr>
            <a:fld id="{8029E51F-5150-4456-A550-59A85E65D7F1}" type="slidenum">
              <a:rPr/>
              <a:pPr>
                <a:defRPr/>
              </a:pPr>
              <a:t>‹N›</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5"/>
          <p:cNvSpPr>
            <a:spLocks noGrp="1"/>
          </p:cNvSpPr>
          <p:nvPr>
            <p:ph type="sldNum" sz="quarter" idx="10"/>
          </p:nvPr>
        </p:nvSpPr>
        <p:spPr/>
        <p:txBody>
          <a:bodyPr/>
          <a:lstStyle>
            <a:lvl1pPr>
              <a:defRPr/>
            </a:lvl1pPr>
          </a:lstStyle>
          <a:p>
            <a:pPr>
              <a:defRPr/>
            </a:pPr>
            <a:fld id="{54874D60-C06A-45D6-96CD-9F701224FD04}" type="slidenum">
              <a:rPr/>
              <a:pPr>
                <a:defRPr/>
              </a:pP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Rectangle 12"/>
          <p:cNvSpPr/>
          <p:nvPr userDrawn="1"/>
        </p:nvSpPr>
        <p:spPr>
          <a:xfrm>
            <a:off x="0" y="6237288"/>
            <a:ext cx="9144000" cy="144462"/>
          </a:xfrm>
          <a:prstGeom prst="rect">
            <a:avLst/>
          </a:prstGeom>
          <a:gradFill>
            <a:gsLst>
              <a:gs pos="0">
                <a:schemeClr val="accent1"/>
              </a:gs>
              <a:gs pos="82000">
                <a:schemeClr val="accent1"/>
              </a:gs>
              <a:gs pos="100000">
                <a:schemeClr val="accent5">
                  <a:lumMod val="60000"/>
                  <a:lumOff val="40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3" name="Subtitle 2"/>
          <p:cNvSpPr>
            <a:spLocks noGrp="1"/>
          </p:cNvSpPr>
          <p:nvPr>
            <p:ph type="subTitle" idx="1"/>
          </p:nvPr>
        </p:nvSpPr>
        <p:spPr>
          <a:xfrm>
            <a:off x="5715008" y="5143512"/>
            <a:ext cx="3214710" cy="495288"/>
          </a:xfrm>
          <a:prstGeom prst="rect">
            <a:avLst/>
          </a:prstGeom>
        </p:spPr>
        <p:txBody>
          <a:bodyPr anchor="ctr">
            <a:normAutofit/>
          </a:bodyPr>
          <a:lstStyle>
            <a:lvl1pPr marL="0" indent="0" algn="r">
              <a:buNone/>
              <a:defRPr lang="en-GB" sz="1800" kern="1200" noProof="0" dirty="0">
                <a:solidFill>
                  <a:schemeClr val="accent1">
                    <a:lumMod val="75000"/>
                  </a:schemeClr>
                </a:solidFill>
                <a:latin typeface="Garamond" pitchFamily="18" charset="0"/>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5" name="Slide Number Placeholder 5"/>
          <p:cNvSpPr>
            <a:spLocks noGrp="1"/>
          </p:cNvSpPr>
          <p:nvPr>
            <p:ph type="sldNum" sz="quarter" idx="10"/>
          </p:nvPr>
        </p:nvSpPr>
        <p:spPr/>
        <p:txBody>
          <a:bodyPr/>
          <a:lstStyle>
            <a:lvl1pPr algn="ctr" fontAlgn="auto">
              <a:spcBef>
                <a:spcPts val="0"/>
              </a:spcBef>
              <a:spcAft>
                <a:spcPts val="0"/>
              </a:spcAft>
              <a:defRPr kumimoji="0" lang="en-GB" sz="1100" b="0" i="0" u="none" strike="noStrike" kern="1200" cap="none" spc="0" normalizeH="0" baseline="0" noProof="0" smtClean="0">
                <a:ln>
                  <a:noFill/>
                </a:ln>
                <a:solidFill>
                  <a:srgbClr val="1F497D"/>
                </a:solidFill>
                <a:effectLst/>
                <a:uLnTx/>
                <a:uFillTx/>
                <a:latin typeface="Garamond" pitchFamily="18" charset="0"/>
                <a:ea typeface="+mn-ea"/>
                <a:cs typeface="+mn-cs"/>
              </a:defRPr>
            </a:lvl1pPr>
          </a:lstStyle>
          <a:p>
            <a:pPr>
              <a:defRPr/>
            </a:pPr>
            <a:fld id="{1985A221-89F7-445F-B08B-CE9AE57CCB17}" type="slidenum">
              <a:rPr/>
              <a:pPr>
                <a:defRPr/>
              </a:pP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200"/>
            </a:lvl1pPr>
          </a:lstStyle>
          <a:p>
            <a:r>
              <a:rPr lang="en-US" smtClean="0"/>
              <a:t>Click to edit Master title style</a:t>
            </a:r>
            <a:endParaRPr lang="en-GB"/>
          </a:p>
        </p:txBody>
      </p:sp>
      <p:sp>
        <p:nvSpPr>
          <p:cNvPr id="3" name="Content Placeholder 2"/>
          <p:cNvSpPr>
            <a:spLocks noGrp="1"/>
          </p:cNvSpPr>
          <p:nvPr>
            <p:ph idx="1"/>
          </p:nvPr>
        </p:nvSpPr>
        <p:spPr>
          <a:xfrm>
            <a:off x="142844" y="928670"/>
            <a:ext cx="8858312" cy="5286412"/>
          </a:xfrm>
          <a:prstGeom prst="rect">
            <a:avLst/>
          </a:prstGeom>
        </p:spPr>
        <p:txBody>
          <a:bodyPr/>
          <a:lstStyle>
            <a:lvl1pPr>
              <a:buNone/>
              <a:defRPr lang="en-US" sz="1600" kern="1200" dirty="0" smtClean="0">
                <a:solidFill>
                  <a:srgbClr val="1F497D"/>
                </a:solidFill>
                <a:latin typeface="Garamond" pitchFamily="18" charset="0"/>
                <a:ea typeface="+mn-ea"/>
                <a:cs typeface="+mn-cs"/>
              </a:defRPr>
            </a:lvl1pPr>
            <a:lvl2pPr>
              <a:defRPr lang="en-US" sz="1400" kern="1200" dirty="0" smtClean="0">
                <a:solidFill>
                  <a:srgbClr val="1F497D"/>
                </a:solidFill>
                <a:latin typeface="Garamond" pitchFamily="18" charset="0"/>
                <a:ea typeface="+mn-ea"/>
                <a:cs typeface="+mn-cs"/>
              </a:defRPr>
            </a:lvl2pPr>
            <a:lvl3pPr>
              <a:defRPr lang="en-US" sz="1400" kern="1200" dirty="0" smtClean="0">
                <a:solidFill>
                  <a:srgbClr val="1F497D"/>
                </a:solidFill>
                <a:latin typeface="Garamond" pitchFamily="18" charset="0"/>
                <a:ea typeface="+mn-ea"/>
                <a:cs typeface="+mn-cs"/>
              </a:defRPr>
            </a:lvl3pPr>
            <a:lvl4pPr>
              <a:defRPr lang="en-US" sz="1200" kern="1200" dirty="0" smtClean="0">
                <a:solidFill>
                  <a:srgbClr val="1F497D"/>
                </a:solidFill>
                <a:latin typeface="Garamond" pitchFamily="18" charset="0"/>
                <a:ea typeface="+mn-ea"/>
                <a:cs typeface="+mn-cs"/>
              </a:defRPr>
            </a:lvl4pPr>
            <a:lvl5pPr>
              <a:defRPr lang="en-GB" sz="1200" kern="1200" dirty="0">
                <a:solidFill>
                  <a:srgbClr val="1F497D"/>
                </a:solidFill>
                <a:latin typeface="Garamond" pitchFamily="18" charset="0"/>
                <a:ea typeface="+mn-ea"/>
                <a:cs typeface="+mn-cs"/>
              </a:defRPr>
            </a:lvl5pPr>
          </a:lstStyle>
          <a:p>
            <a:pPr lvl="0"/>
            <a:r>
              <a:rPr lang="it-IT" noProof="0" smtClean="0"/>
              <a:t>Click to edit Master text styles</a:t>
            </a:r>
          </a:p>
          <a:p>
            <a:pPr lvl="1"/>
            <a:r>
              <a:rPr lang="it-IT" noProof="0" smtClean="0"/>
              <a:t>Second level</a:t>
            </a:r>
          </a:p>
          <a:p>
            <a:pPr lvl="2"/>
            <a:r>
              <a:rPr lang="it-IT" noProof="0" smtClean="0"/>
              <a:t>Third level</a:t>
            </a:r>
          </a:p>
          <a:p>
            <a:pPr lvl="3"/>
            <a:r>
              <a:rPr lang="it-IT" noProof="0" smtClean="0"/>
              <a:t>Fourth level</a:t>
            </a:r>
          </a:p>
          <a:p>
            <a:pPr lvl="4"/>
            <a:r>
              <a:rPr lang="it-IT" noProof="0" smtClean="0"/>
              <a:t>Fifth level</a:t>
            </a:r>
            <a:endParaRPr lang="it-IT" noProof="0"/>
          </a:p>
        </p:txBody>
      </p:sp>
      <p:sp>
        <p:nvSpPr>
          <p:cNvPr id="4" name="Slide Number Placeholder 5"/>
          <p:cNvSpPr>
            <a:spLocks noGrp="1"/>
          </p:cNvSpPr>
          <p:nvPr>
            <p:ph type="sldNum" sz="quarter" idx="10"/>
          </p:nvPr>
        </p:nvSpPr>
        <p:spPr/>
        <p:txBody>
          <a:bodyPr/>
          <a:lstStyle>
            <a:lvl1pPr>
              <a:defRPr/>
            </a:lvl1pPr>
          </a:lstStyle>
          <a:p>
            <a:pPr>
              <a:defRPr/>
            </a:pPr>
            <a:fld id="{F0B6EF1E-E326-4467-AA77-01D3E23DE20A}" type="slidenum">
              <a:rPr/>
              <a:pPr>
                <a:defRPr/>
              </a:pP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D8E47580-BB2E-4DC8-AEDA-7F0E713A25BA}" type="slidenum">
              <a:rPr/>
              <a:pPr>
                <a:defRPr/>
              </a:pP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Slide Number Placeholder 5"/>
          <p:cNvSpPr>
            <a:spLocks noGrp="1"/>
          </p:cNvSpPr>
          <p:nvPr>
            <p:ph type="sldNum" sz="quarter" idx="10"/>
          </p:nvPr>
        </p:nvSpPr>
        <p:spPr/>
        <p:txBody>
          <a:bodyPr/>
          <a:lstStyle>
            <a:lvl1pPr>
              <a:defRPr/>
            </a:lvl1pPr>
          </a:lstStyle>
          <a:p>
            <a:pPr>
              <a:defRPr/>
            </a:pPr>
            <a:fld id="{28B61B06-39FC-4900-88E5-29EC5ADB47FD}" type="slidenum">
              <a:rPr/>
              <a:pPr>
                <a:defRPr/>
              </a:pP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5"/>
          <p:cNvSpPr>
            <a:spLocks noGrp="1"/>
          </p:cNvSpPr>
          <p:nvPr>
            <p:ph type="sldNum" sz="quarter" idx="10"/>
          </p:nvPr>
        </p:nvSpPr>
        <p:spPr/>
        <p:txBody>
          <a:bodyPr/>
          <a:lstStyle>
            <a:lvl1pPr>
              <a:defRPr/>
            </a:lvl1pPr>
          </a:lstStyle>
          <a:p>
            <a:pPr>
              <a:defRPr/>
            </a:pPr>
            <a:fld id="{DBC92DEF-CDC7-49EF-A828-D5DE44E9E023}" type="slidenum">
              <a:rPr/>
              <a:pPr>
                <a:defRPr/>
              </a:pP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5"/>
          <p:cNvSpPr>
            <a:spLocks noGrp="1"/>
          </p:cNvSpPr>
          <p:nvPr>
            <p:ph type="sldNum" sz="quarter" idx="10"/>
          </p:nvPr>
        </p:nvSpPr>
        <p:spPr/>
        <p:txBody>
          <a:bodyPr/>
          <a:lstStyle>
            <a:lvl1pPr>
              <a:defRPr/>
            </a:lvl1pPr>
          </a:lstStyle>
          <a:p>
            <a:pPr>
              <a:defRPr/>
            </a:pPr>
            <a:fld id="{66A2BD35-3194-46F6-9164-8C3D35A7C690}" type="slidenum">
              <a:rPr/>
              <a:pPr>
                <a:defRPr/>
              </a:pP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15919AB1-3305-47AA-AE84-504C4D62EA8E}" type="slidenum">
              <a:rPr/>
              <a:pPr>
                <a:defRPr/>
              </a:pP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3FBEFD3A-8691-4075-8C29-D593BFD686A7}" type="slidenum">
              <a:rPr/>
              <a:pPr>
                <a:defRPr/>
              </a:pP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115888"/>
            <a:ext cx="9144000" cy="720725"/>
          </a:xfrm>
          <a:prstGeom prst="rect">
            <a:avLst/>
          </a:prstGeom>
          <a:gradFill>
            <a:gsLst>
              <a:gs pos="0">
                <a:schemeClr val="accent1"/>
              </a:gs>
              <a:gs pos="82000">
                <a:schemeClr val="accent1"/>
              </a:gs>
              <a:gs pos="100000">
                <a:schemeClr val="accent5">
                  <a:lumMod val="60000"/>
                  <a:lumOff val="40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029" name="Title Placeholder 1"/>
          <p:cNvSpPr>
            <a:spLocks noGrp="1"/>
          </p:cNvSpPr>
          <p:nvPr>
            <p:ph type="title"/>
          </p:nvPr>
        </p:nvSpPr>
        <p:spPr bwMode="auto">
          <a:xfrm>
            <a:off x="0" y="131763"/>
            <a:ext cx="9144000" cy="7048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 name="Rectangle 9"/>
          <p:cNvSpPr/>
          <p:nvPr userDrawn="1"/>
        </p:nvSpPr>
        <p:spPr>
          <a:xfrm>
            <a:off x="0" y="6308725"/>
            <a:ext cx="9144000" cy="73025"/>
          </a:xfrm>
          <a:prstGeom prst="rect">
            <a:avLst/>
          </a:prstGeom>
          <a:gradFill>
            <a:gsLst>
              <a:gs pos="0">
                <a:schemeClr val="accent1"/>
              </a:gs>
              <a:gs pos="82000">
                <a:schemeClr val="accent1"/>
              </a:gs>
              <a:gs pos="100000">
                <a:schemeClr val="accent5">
                  <a:lumMod val="60000"/>
                  <a:lumOff val="40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6" name="Slide Number Placeholder 5"/>
          <p:cNvSpPr>
            <a:spLocks noGrp="1"/>
          </p:cNvSpPr>
          <p:nvPr>
            <p:ph type="sldNum" sz="quarter" idx="4"/>
          </p:nvPr>
        </p:nvSpPr>
        <p:spPr>
          <a:xfrm>
            <a:off x="3509963" y="6480175"/>
            <a:ext cx="2133600" cy="268288"/>
          </a:xfrm>
          <a:prstGeom prst="rect">
            <a:avLst/>
          </a:prstGeom>
        </p:spPr>
        <p:txBody>
          <a:bodyPr vert="horz" lIns="91440" tIns="45720" rIns="91440" bIns="45720" rtlCol="0" anchor="ctr"/>
          <a:lstStyle>
            <a:lvl1pPr algn="ctr" fontAlgn="auto">
              <a:spcBef>
                <a:spcPts val="0"/>
              </a:spcBef>
              <a:spcAft>
                <a:spcPts val="0"/>
              </a:spcAft>
              <a:defRPr kumimoji="0" lang="en-GB" sz="1100" b="0" i="0" u="none" strike="noStrike" kern="1200" cap="none" spc="0" normalizeH="0" baseline="0" noProof="0" smtClean="0">
                <a:ln>
                  <a:noFill/>
                </a:ln>
                <a:solidFill>
                  <a:srgbClr val="1F497D"/>
                </a:solidFill>
                <a:effectLst/>
                <a:uLnTx/>
                <a:uFillTx/>
                <a:latin typeface="Garamond" pitchFamily="18" charset="0"/>
                <a:ea typeface="+mn-ea"/>
                <a:cs typeface="+mn-cs"/>
              </a:defRPr>
            </a:lvl1pPr>
          </a:lstStyle>
          <a:p>
            <a:pPr>
              <a:defRPr/>
            </a:pPr>
            <a:fld id="{2B28FDF2-FF51-459A-82E9-4AF59DB91022}" type="slidenum">
              <a:rPr/>
              <a:pPr>
                <a:defRPr/>
              </a:pPr>
              <a:t>‹N›</a:t>
            </a:fld>
            <a:endParaRPr/>
          </a:p>
        </p:txBody>
      </p:sp>
      <p:sp>
        <p:nvSpPr>
          <p:cNvPr id="11" name="Rectangle 10"/>
          <p:cNvSpPr/>
          <p:nvPr userDrawn="1"/>
        </p:nvSpPr>
        <p:spPr>
          <a:xfrm>
            <a:off x="4857752" y="6499225"/>
            <a:ext cx="4357686" cy="246221"/>
          </a:xfrm>
          <a:prstGeom prst="rect">
            <a:avLst/>
          </a:prstGeom>
        </p:spPr>
        <p:txBody>
          <a:bodyPr wrap="square">
            <a:spAutoFit/>
          </a:bodyPr>
          <a:lstStyle/>
          <a:p>
            <a:pPr algn="ctr"/>
            <a:r>
              <a:rPr lang="it-IT" sz="1000" b="1" i="1" dirty="0" smtClean="0">
                <a:solidFill>
                  <a:schemeClr val="tx2"/>
                </a:solidFill>
                <a:latin typeface="Garamond" pitchFamily="18" charset="0"/>
              </a:rPr>
              <a:t>Ordine dei Dottori Commercialisti</a:t>
            </a:r>
            <a:r>
              <a:rPr lang="it-IT" sz="1000" b="1" i="1" baseline="0" dirty="0" smtClean="0">
                <a:solidFill>
                  <a:schemeClr val="tx2"/>
                </a:solidFill>
                <a:latin typeface="Garamond" pitchFamily="18" charset="0"/>
              </a:rPr>
              <a:t> e degli Esperti Contabili di Perugia</a:t>
            </a:r>
            <a:endParaRPr lang="it-IT" sz="1000" dirty="0">
              <a:solidFill>
                <a:schemeClr val="tx2"/>
              </a:solidFill>
              <a:latin typeface="Garamond" pitchFamily="18" charset="0"/>
            </a:endParaRPr>
          </a:p>
        </p:txBody>
      </p:sp>
      <p:pic>
        <p:nvPicPr>
          <p:cNvPr id="8" name="Immagine 1"/>
          <p:cNvPicPr>
            <a:picLocks noChangeAspect="1" noChangeArrowheads="1"/>
          </p:cNvPicPr>
          <p:nvPr userDrawn="1"/>
        </p:nvPicPr>
        <p:blipFill>
          <a:blip r:embed="rId14"/>
          <a:srcRect/>
          <a:stretch>
            <a:fillRect/>
          </a:stretch>
        </p:blipFill>
        <p:spPr bwMode="auto">
          <a:xfrm>
            <a:off x="71438" y="6384398"/>
            <a:ext cx="500034" cy="473601"/>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 id="2147483651" r:id="rId12"/>
  </p:sldLayoutIdLst>
  <p:timing>
    <p:tnLst>
      <p:par>
        <p:cTn id="1" dur="indefinite" restart="never" nodeType="tmRoot"/>
      </p:par>
    </p:tnLst>
  </p:timing>
  <p:hf hdr="0" ftr="0" dt="0"/>
  <p:txStyles>
    <p:titleStyle>
      <a:lvl1pPr algn="l" rtl="0" eaLnBrk="0" fontAlgn="base" hangingPunct="0">
        <a:spcBef>
          <a:spcPct val="0"/>
        </a:spcBef>
        <a:spcAft>
          <a:spcPct val="0"/>
        </a:spcAft>
        <a:defRPr sz="2500" b="1" kern="1200">
          <a:solidFill>
            <a:schemeClr val="bg1"/>
          </a:solidFill>
          <a:latin typeface="Garamond" pitchFamily="18" charset="0"/>
          <a:ea typeface="+mj-ea"/>
          <a:cs typeface="+mj-cs"/>
        </a:defRPr>
      </a:lvl1pPr>
      <a:lvl2pPr algn="l" rtl="0" eaLnBrk="0" fontAlgn="base" hangingPunct="0">
        <a:spcBef>
          <a:spcPct val="0"/>
        </a:spcBef>
        <a:spcAft>
          <a:spcPct val="0"/>
        </a:spcAft>
        <a:defRPr sz="2500" b="1">
          <a:solidFill>
            <a:schemeClr val="bg1"/>
          </a:solidFill>
          <a:latin typeface="Garamond" pitchFamily="18" charset="0"/>
        </a:defRPr>
      </a:lvl2pPr>
      <a:lvl3pPr algn="l" rtl="0" eaLnBrk="0" fontAlgn="base" hangingPunct="0">
        <a:spcBef>
          <a:spcPct val="0"/>
        </a:spcBef>
        <a:spcAft>
          <a:spcPct val="0"/>
        </a:spcAft>
        <a:defRPr sz="2500" b="1">
          <a:solidFill>
            <a:schemeClr val="bg1"/>
          </a:solidFill>
          <a:latin typeface="Garamond" pitchFamily="18" charset="0"/>
        </a:defRPr>
      </a:lvl3pPr>
      <a:lvl4pPr algn="l" rtl="0" eaLnBrk="0" fontAlgn="base" hangingPunct="0">
        <a:spcBef>
          <a:spcPct val="0"/>
        </a:spcBef>
        <a:spcAft>
          <a:spcPct val="0"/>
        </a:spcAft>
        <a:defRPr sz="2500" b="1">
          <a:solidFill>
            <a:schemeClr val="bg1"/>
          </a:solidFill>
          <a:latin typeface="Garamond" pitchFamily="18" charset="0"/>
        </a:defRPr>
      </a:lvl4pPr>
      <a:lvl5pPr algn="l" rtl="0" eaLnBrk="0" fontAlgn="base" hangingPunct="0">
        <a:spcBef>
          <a:spcPct val="0"/>
        </a:spcBef>
        <a:spcAft>
          <a:spcPct val="0"/>
        </a:spcAft>
        <a:defRPr sz="2500" b="1">
          <a:solidFill>
            <a:schemeClr val="bg1"/>
          </a:solidFill>
          <a:latin typeface="Garamond" pitchFamily="18" charset="0"/>
        </a:defRPr>
      </a:lvl5pPr>
      <a:lvl6pPr marL="457200" algn="ctr" rtl="0" fontAlgn="base">
        <a:spcBef>
          <a:spcPct val="0"/>
        </a:spcBef>
        <a:spcAft>
          <a:spcPct val="0"/>
        </a:spcAft>
        <a:defRPr sz="2500" b="1">
          <a:solidFill>
            <a:srgbClr val="087FC8"/>
          </a:solidFill>
          <a:latin typeface="Garamond" pitchFamily="18" charset="0"/>
        </a:defRPr>
      </a:lvl6pPr>
      <a:lvl7pPr marL="914400" algn="ctr" rtl="0" fontAlgn="base">
        <a:spcBef>
          <a:spcPct val="0"/>
        </a:spcBef>
        <a:spcAft>
          <a:spcPct val="0"/>
        </a:spcAft>
        <a:defRPr sz="2500" b="1">
          <a:solidFill>
            <a:srgbClr val="087FC8"/>
          </a:solidFill>
          <a:latin typeface="Garamond" pitchFamily="18" charset="0"/>
        </a:defRPr>
      </a:lvl7pPr>
      <a:lvl8pPr marL="1371600" algn="ctr" rtl="0" fontAlgn="base">
        <a:spcBef>
          <a:spcPct val="0"/>
        </a:spcBef>
        <a:spcAft>
          <a:spcPct val="0"/>
        </a:spcAft>
        <a:defRPr sz="2500" b="1">
          <a:solidFill>
            <a:srgbClr val="087FC8"/>
          </a:solidFill>
          <a:latin typeface="Garamond" pitchFamily="18" charset="0"/>
        </a:defRPr>
      </a:lvl8pPr>
      <a:lvl9pPr marL="1828800" algn="ctr" rtl="0" fontAlgn="base">
        <a:spcBef>
          <a:spcPct val="0"/>
        </a:spcBef>
        <a:spcAft>
          <a:spcPct val="0"/>
        </a:spcAft>
        <a:defRPr sz="2500" b="1">
          <a:solidFill>
            <a:srgbClr val="087FC8"/>
          </a:solidFill>
          <a:latin typeface="Garamond" pitchFamily="18" charset="0"/>
        </a:defRPr>
      </a:lvl9pPr>
    </p:titleStyle>
    <p:bodyStyle>
      <a:lvl1pPr marL="342900" indent="-342900" algn="just" rtl="0" eaLnBrk="0" fontAlgn="base" hangingPunct="0">
        <a:spcBef>
          <a:spcPct val="20000"/>
        </a:spcBef>
        <a:spcAft>
          <a:spcPct val="0"/>
        </a:spcAft>
        <a:buFont typeface="Arial" charset="0"/>
        <a:defRPr lang="en-US" sz="1600" kern="1200" dirty="0">
          <a:solidFill>
            <a:srgbClr val="376092"/>
          </a:solidFill>
          <a:latin typeface="Garamond" pitchFamily="18" charset="0"/>
          <a:ea typeface="+mn-ea"/>
          <a:cs typeface="+mn-cs"/>
        </a:defRPr>
      </a:lvl1pPr>
      <a:lvl2pPr marL="742950" indent="-285750" algn="l" rtl="0" eaLnBrk="0" fontAlgn="base" hangingPunct="0">
        <a:spcBef>
          <a:spcPct val="20000"/>
        </a:spcBef>
        <a:spcAft>
          <a:spcPct val="0"/>
        </a:spcAft>
        <a:buFont typeface="Arial" charset="0"/>
        <a:buChar char="–"/>
        <a:defRPr sz="1400" kern="1200">
          <a:solidFill>
            <a:srgbClr val="087FC8"/>
          </a:solidFill>
          <a:latin typeface="Garamond" pitchFamily="18" charset="0"/>
          <a:ea typeface="+mn-ea"/>
          <a:cs typeface="+mn-cs"/>
        </a:defRPr>
      </a:lvl2pPr>
      <a:lvl3pPr marL="1143000" indent="-228600" algn="l" rtl="0" eaLnBrk="0" fontAlgn="base" hangingPunct="0">
        <a:spcBef>
          <a:spcPct val="20000"/>
        </a:spcBef>
        <a:spcAft>
          <a:spcPct val="0"/>
        </a:spcAft>
        <a:buFont typeface="Arial" charset="0"/>
        <a:buChar char="•"/>
        <a:defRPr sz="1200" kern="1200">
          <a:solidFill>
            <a:srgbClr val="087FC8"/>
          </a:solidFill>
          <a:latin typeface="Garamond" pitchFamily="18" charset="0"/>
          <a:ea typeface="+mn-ea"/>
          <a:cs typeface="+mn-cs"/>
        </a:defRPr>
      </a:lvl3pPr>
      <a:lvl4pPr marL="1600200" indent="-228600" algn="l" rtl="0" eaLnBrk="0" fontAlgn="base" hangingPunct="0">
        <a:spcBef>
          <a:spcPct val="20000"/>
        </a:spcBef>
        <a:spcAft>
          <a:spcPct val="0"/>
        </a:spcAft>
        <a:buFont typeface="Arial" charset="0"/>
        <a:buChar char="–"/>
        <a:defRPr sz="1100" kern="1200">
          <a:solidFill>
            <a:srgbClr val="087FC8"/>
          </a:solidFill>
          <a:latin typeface="Garamond" pitchFamily="18" charset="0"/>
          <a:ea typeface="+mn-ea"/>
          <a:cs typeface="+mn-cs"/>
        </a:defRPr>
      </a:lvl4pPr>
      <a:lvl5pPr marL="2057400" indent="-228600" algn="l" rtl="0" eaLnBrk="0" fontAlgn="base" hangingPunct="0">
        <a:spcBef>
          <a:spcPct val="20000"/>
        </a:spcBef>
        <a:spcAft>
          <a:spcPct val="0"/>
        </a:spcAft>
        <a:buFont typeface="Arial" charset="0"/>
        <a:buChar char="»"/>
        <a:defRPr sz="1000" kern="1200">
          <a:solidFill>
            <a:srgbClr val="087FC8"/>
          </a:solidFill>
          <a:latin typeface="Garamond"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idx="4294967295"/>
          </p:nvPr>
        </p:nvSpPr>
        <p:spPr>
          <a:xfrm>
            <a:off x="250825" y="2357438"/>
            <a:ext cx="8643938" cy="2286000"/>
          </a:xfrm>
        </p:spPr>
        <p:txBody>
          <a:bodyPr/>
          <a:lstStyle/>
          <a:p>
            <a:pPr algn="ctr" eaLnBrk="1" hangingPunct="1">
              <a:defRPr/>
            </a:pPr>
            <a:r>
              <a:rPr lang="it-IT" sz="4000" dirty="0" smtClean="0">
                <a:solidFill>
                  <a:schemeClr val="tx2"/>
                </a:solidFill>
                <a:latin typeface="+mn-lt"/>
                <a:ea typeface="+mn-ea"/>
                <a:cs typeface="+mn-cs"/>
              </a:rPr>
              <a:t>Relazione art. 161, comma 3</a:t>
            </a:r>
            <a:br>
              <a:rPr lang="it-IT" sz="4000" dirty="0" smtClean="0">
                <a:solidFill>
                  <a:schemeClr val="tx2"/>
                </a:solidFill>
                <a:latin typeface="+mn-lt"/>
                <a:ea typeface="+mn-ea"/>
                <a:cs typeface="+mn-cs"/>
              </a:rPr>
            </a:br>
            <a:r>
              <a:rPr lang="it-IT" sz="4000" dirty="0" smtClean="0">
                <a:solidFill>
                  <a:schemeClr val="tx2"/>
                </a:solidFill>
                <a:latin typeface="+mn-lt"/>
                <a:ea typeface="+mn-ea"/>
                <a:cs typeface="+mn-cs"/>
              </a:rPr>
              <a:t>Legge Fallimentare</a:t>
            </a:r>
            <a:br>
              <a:rPr lang="it-IT" sz="4000" dirty="0" smtClean="0">
                <a:solidFill>
                  <a:schemeClr val="tx2"/>
                </a:solidFill>
                <a:latin typeface="+mn-lt"/>
                <a:ea typeface="+mn-ea"/>
                <a:cs typeface="+mn-cs"/>
              </a:rPr>
            </a:br>
            <a:r>
              <a:rPr lang="it-IT" sz="4000" dirty="0" smtClean="0">
                <a:solidFill>
                  <a:schemeClr val="tx2"/>
                </a:solidFill>
                <a:latin typeface="+mn-lt"/>
                <a:ea typeface="+mn-ea"/>
                <a:cs typeface="+mn-cs"/>
              </a:rPr>
              <a:t>nel concordato in continuità aziendale</a:t>
            </a:r>
            <a:endParaRPr lang="en-GB" sz="4000" dirty="0">
              <a:solidFill>
                <a:schemeClr val="tx2"/>
              </a:solidFill>
              <a:latin typeface="+mn-lt"/>
              <a:ea typeface="+mn-ea"/>
              <a:cs typeface="+mn-cs"/>
            </a:endParaRPr>
          </a:p>
        </p:txBody>
      </p:sp>
      <p:sp>
        <p:nvSpPr>
          <p:cNvPr id="15362" name="Subtitle 2"/>
          <p:cNvSpPr>
            <a:spLocks noGrp="1"/>
          </p:cNvSpPr>
          <p:nvPr>
            <p:ph type="subTitle" idx="1"/>
          </p:nvPr>
        </p:nvSpPr>
        <p:spPr bwMode="auto">
          <a:xfrm>
            <a:off x="5715000" y="5572125"/>
            <a:ext cx="3214688" cy="500063"/>
          </a:xfrm>
          <a:noFill/>
          <a:ln>
            <a:miter lim="800000"/>
            <a:headEnd/>
            <a:tailEnd/>
          </a:ln>
        </p:spPr>
        <p:txBody>
          <a:bodyPr vert="horz" wrap="square" lIns="91440" tIns="45720" rIns="91440" bIns="45720" numCol="1" anchorCtr="0" compatLnSpc="1">
            <a:prstTxWarp prst="textNoShape">
              <a:avLst/>
            </a:prstTxWarp>
          </a:bodyPr>
          <a:lstStyle/>
          <a:p>
            <a:pPr eaLnBrk="1" hangingPunct="1"/>
            <a:r>
              <a:rPr lang="it-IT" dirty="0" smtClean="0">
                <a:solidFill>
                  <a:schemeClr val="tx2"/>
                </a:solidFill>
                <a:latin typeface="+mn-lt"/>
              </a:rPr>
              <a:t>Perugia, 10 Maggio 2013</a:t>
            </a:r>
            <a:endParaRPr dirty="0" smtClean="0">
              <a:solidFill>
                <a:schemeClr val="tx2"/>
              </a:solidFill>
              <a:latin typeface="+mn-lt"/>
            </a:endParaRPr>
          </a:p>
        </p:txBody>
      </p:sp>
      <p:sp>
        <p:nvSpPr>
          <p:cNvPr id="15365" name="Rectangle 6"/>
          <p:cNvSpPr>
            <a:spLocks noChangeArrowheads="1"/>
          </p:cNvSpPr>
          <p:nvPr/>
        </p:nvSpPr>
        <p:spPr bwMode="auto">
          <a:xfrm>
            <a:off x="395536" y="376238"/>
            <a:ext cx="8248430" cy="369332"/>
          </a:xfrm>
          <a:prstGeom prst="rect">
            <a:avLst/>
          </a:prstGeom>
          <a:noFill/>
          <a:ln w="9525">
            <a:noFill/>
            <a:miter lim="800000"/>
            <a:headEnd/>
            <a:tailEnd/>
          </a:ln>
        </p:spPr>
        <p:txBody>
          <a:bodyPr wrap="square">
            <a:spAutoFit/>
          </a:bodyPr>
          <a:lstStyle/>
          <a:p>
            <a:pPr algn="ctr"/>
            <a:r>
              <a:rPr lang="it-IT" b="1" i="1" dirty="0" smtClean="0">
                <a:solidFill>
                  <a:schemeClr val="tx2"/>
                </a:solidFill>
                <a:latin typeface="+mn-lt"/>
              </a:rPr>
              <a:t>Ordine </a:t>
            </a:r>
            <a:r>
              <a:rPr lang="it-IT" b="1" i="1" dirty="0">
                <a:solidFill>
                  <a:schemeClr val="tx2"/>
                </a:solidFill>
                <a:latin typeface="+mn-lt"/>
              </a:rPr>
              <a:t>dei Dottori Commercialisti e degli Esperti </a:t>
            </a:r>
            <a:r>
              <a:rPr lang="it-IT" b="1" i="1" dirty="0" smtClean="0">
                <a:solidFill>
                  <a:schemeClr val="tx2"/>
                </a:solidFill>
                <a:latin typeface="+mn-lt"/>
              </a:rPr>
              <a:t>Contabili della Provincia di Perugia</a:t>
            </a:r>
            <a:endParaRPr lang="it-IT" b="1" i="1" dirty="0">
              <a:solidFill>
                <a:schemeClr val="tx2"/>
              </a:solidFill>
              <a:latin typeface="+mn-lt"/>
            </a:endParaRPr>
          </a:p>
        </p:txBody>
      </p:sp>
      <p:sp>
        <p:nvSpPr>
          <p:cNvPr id="15366" name="Text Box 3"/>
          <p:cNvSpPr txBox="1">
            <a:spLocks noChangeArrowheads="1"/>
          </p:cNvSpPr>
          <p:nvPr/>
        </p:nvSpPr>
        <p:spPr bwMode="auto">
          <a:xfrm>
            <a:off x="2514600" y="4702175"/>
            <a:ext cx="4572000" cy="369888"/>
          </a:xfrm>
          <a:prstGeom prst="rect">
            <a:avLst/>
          </a:prstGeom>
          <a:noFill/>
          <a:ln w="9525">
            <a:noFill/>
            <a:miter lim="800000"/>
            <a:headEnd/>
            <a:tailEnd/>
          </a:ln>
        </p:spPr>
        <p:txBody>
          <a:bodyPr>
            <a:spAutoFit/>
          </a:bodyPr>
          <a:lstStyle/>
          <a:p>
            <a:pPr algn="ctr"/>
            <a:r>
              <a:rPr lang="it-IT" dirty="0" smtClean="0">
                <a:solidFill>
                  <a:srgbClr val="1F497D"/>
                </a:solidFill>
                <a:latin typeface="+mn-lt"/>
              </a:rPr>
              <a:t>Dott. Filippo Riccardi</a:t>
            </a:r>
            <a:endParaRPr lang="it-IT" dirty="0">
              <a:solidFill>
                <a:srgbClr val="1F497D"/>
              </a:solidFill>
              <a:latin typeface="+mn-lt"/>
            </a:endParaRPr>
          </a:p>
        </p:txBody>
      </p:sp>
      <p:pic>
        <p:nvPicPr>
          <p:cNvPr id="7" name="Immagine 1"/>
          <p:cNvPicPr>
            <a:picLocks noChangeAspect="1" noChangeArrowheads="1"/>
          </p:cNvPicPr>
          <p:nvPr/>
        </p:nvPicPr>
        <p:blipFill>
          <a:blip r:embed="rId3"/>
          <a:srcRect/>
          <a:stretch>
            <a:fillRect/>
          </a:stretch>
        </p:blipFill>
        <p:spPr bwMode="auto">
          <a:xfrm>
            <a:off x="3935898" y="908720"/>
            <a:ext cx="1500198" cy="14208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0" y="142875"/>
            <a:ext cx="9144000" cy="642938"/>
          </a:xfrm>
        </p:spPr>
        <p:txBody>
          <a:bodyPr/>
          <a:lstStyle/>
          <a:p>
            <a:pPr eaLnBrk="1" hangingPunct="1"/>
            <a:r>
              <a:rPr lang="it-IT" dirty="0">
                <a:latin typeface="+mn-lt"/>
                <a:ea typeface="ＭＳ Ｐゴシック"/>
                <a:cs typeface="ＭＳ Ｐゴシック"/>
              </a:rPr>
              <a:t>LA ATTESTAZIONE «GENERALE» DEL PIANO </a:t>
            </a:r>
            <a:endParaRPr lang="en-GB" i="1" dirty="0" smtClean="0">
              <a:latin typeface="+mn-lt"/>
              <a:ea typeface="ＭＳ Ｐゴシック"/>
              <a:cs typeface="ＭＳ Ｐゴシック"/>
            </a:endParaRPr>
          </a:p>
        </p:txBody>
      </p:sp>
      <p:sp>
        <p:nvSpPr>
          <p:cNvPr id="18435" name="Content Placeholder 2"/>
          <p:cNvSpPr>
            <a:spLocks noGrp="1"/>
          </p:cNvSpPr>
          <p:nvPr>
            <p:ph idx="1"/>
          </p:nvPr>
        </p:nvSpPr>
        <p:spPr bwMode="auto">
          <a:xfrm>
            <a:off x="142844" y="857232"/>
            <a:ext cx="8786874" cy="5391170"/>
          </a:xfrm>
          <a:noFill/>
          <a:ln>
            <a:miter lim="800000"/>
            <a:headEnd/>
            <a:tailEnd/>
          </a:ln>
        </p:spPr>
        <p:txBody>
          <a:bodyPr vert="horz" wrap="square" lIns="91440" tIns="45720" rIns="91440" bIns="45720" numCol="1" anchor="t" anchorCtr="0" compatLnSpc="1">
            <a:prstTxWarp prst="textNoShape">
              <a:avLst/>
            </a:prstTxWarp>
          </a:bodyPr>
          <a:lstStyle/>
          <a:p>
            <a:endParaRPr lang="it-IT" dirty="0" smtClean="0">
              <a:latin typeface="+mn-lt"/>
            </a:endParaRPr>
          </a:p>
          <a:p>
            <a:pPr marL="0" indent="0"/>
            <a:endParaRPr lang="it-IT" i="1" dirty="0" smtClean="0">
              <a:latin typeface="+mn-lt"/>
            </a:endParaRPr>
          </a:p>
          <a:p>
            <a:pPr marL="0" indent="0">
              <a:lnSpc>
                <a:spcPts val="2500"/>
              </a:lnSpc>
            </a:pPr>
            <a:endParaRPr lang="it-IT" dirty="0">
              <a:latin typeface="+mn-lt"/>
            </a:endParaRPr>
          </a:p>
        </p:txBody>
      </p:sp>
      <p:sp>
        <p:nvSpPr>
          <p:cNvPr id="18438" name="Slide Number Placeholder 3"/>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AAFE006-BCE0-4656-9F97-99E630C448DC}" type="slidenum">
              <a:rPr/>
              <a:pPr fontAlgn="base">
                <a:spcBef>
                  <a:spcPct val="0"/>
                </a:spcBef>
                <a:spcAft>
                  <a:spcPct val="0"/>
                </a:spcAft>
              </a:pPr>
              <a:t>10</a:t>
            </a:fld>
            <a:endParaRPr/>
          </a:p>
        </p:txBody>
      </p:sp>
      <p:sp>
        <p:nvSpPr>
          <p:cNvPr id="5" name="Content Placeholder 2"/>
          <p:cNvSpPr txBox="1">
            <a:spLocks/>
          </p:cNvSpPr>
          <p:nvPr/>
        </p:nvSpPr>
        <p:spPr bwMode="auto">
          <a:xfrm>
            <a:off x="142844" y="1052736"/>
            <a:ext cx="8786874" cy="4824536"/>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342900" indent="-342900" algn="just" rtl="0" eaLnBrk="0" fontAlgn="base" hangingPunct="0">
              <a:spcBef>
                <a:spcPct val="20000"/>
              </a:spcBef>
              <a:spcAft>
                <a:spcPct val="0"/>
              </a:spcAft>
              <a:buFont typeface="Arial" charset="0"/>
              <a:buNone/>
              <a:defRPr lang="en-US" sz="1600" kern="1200" dirty="0" smtClean="0">
                <a:solidFill>
                  <a:srgbClr val="1F497D"/>
                </a:solidFill>
                <a:latin typeface="Garamond" pitchFamily="18" charset="0"/>
                <a:ea typeface="+mn-ea"/>
                <a:cs typeface="+mn-cs"/>
              </a:defRPr>
            </a:lvl1pPr>
            <a:lvl2pPr marL="742950" indent="-285750" algn="l" rtl="0" eaLnBrk="0" fontAlgn="base" hangingPunct="0">
              <a:spcBef>
                <a:spcPct val="20000"/>
              </a:spcBef>
              <a:spcAft>
                <a:spcPct val="0"/>
              </a:spcAft>
              <a:buFont typeface="Arial" charset="0"/>
              <a:buChar char="–"/>
              <a:defRPr lang="en-US" sz="1400" kern="1200" dirty="0" smtClean="0">
                <a:solidFill>
                  <a:srgbClr val="1F497D"/>
                </a:solidFill>
                <a:latin typeface="Garamond" pitchFamily="18" charset="0"/>
                <a:ea typeface="+mn-ea"/>
                <a:cs typeface="+mn-cs"/>
              </a:defRPr>
            </a:lvl2pPr>
            <a:lvl3pPr marL="1143000" indent="-228600" algn="l" rtl="0" eaLnBrk="0" fontAlgn="base" hangingPunct="0">
              <a:spcBef>
                <a:spcPct val="20000"/>
              </a:spcBef>
              <a:spcAft>
                <a:spcPct val="0"/>
              </a:spcAft>
              <a:buFont typeface="Arial" charset="0"/>
              <a:buChar char="•"/>
              <a:defRPr lang="en-US" sz="1400" kern="1200" dirty="0" smtClean="0">
                <a:solidFill>
                  <a:srgbClr val="1F497D"/>
                </a:solidFill>
                <a:latin typeface="Garamond" pitchFamily="18" charset="0"/>
                <a:ea typeface="+mn-ea"/>
                <a:cs typeface="+mn-cs"/>
              </a:defRPr>
            </a:lvl3pPr>
            <a:lvl4pPr marL="1600200" indent="-228600" algn="l" rtl="0" eaLnBrk="0" fontAlgn="base" hangingPunct="0">
              <a:spcBef>
                <a:spcPct val="20000"/>
              </a:spcBef>
              <a:spcAft>
                <a:spcPct val="0"/>
              </a:spcAft>
              <a:buFont typeface="Arial" charset="0"/>
              <a:buChar char="–"/>
              <a:defRPr lang="en-US" sz="1200" kern="1200" dirty="0" smtClean="0">
                <a:solidFill>
                  <a:srgbClr val="1F497D"/>
                </a:solidFill>
                <a:latin typeface="Garamond" pitchFamily="18" charset="0"/>
                <a:ea typeface="+mn-ea"/>
                <a:cs typeface="+mn-cs"/>
              </a:defRPr>
            </a:lvl4pPr>
            <a:lvl5pPr marL="2057400" indent="-228600" algn="l" rtl="0" eaLnBrk="0" fontAlgn="base" hangingPunct="0">
              <a:spcBef>
                <a:spcPct val="20000"/>
              </a:spcBef>
              <a:spcAft>
                <a:spcPct val="0"/>
              </a:spcAft>
              <a:buFont typeface="Arial" charset="0"/>
              <a:buChar char="»"/>
              <a:defRPr lang="en-GB" sz="1200" kern="1200" dirty="0">
                <a:solidFill>
                  <a:srgbClr val="1F497D"/>
                </a:solidFill>
                <a:latin typeface="Garamond"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it-IT" sz="1400" b="1" dirty="0" smtClean="0">
                <a:latin typeface="+mn-lt"/>
              </a:rPr>
              <a:t>Veridicità dei </a:t>
            </a:r>
            <a:r>
              <a:rPr lang="it-IT" sz="1400" b="1" dirty="0">
                <a:latin typeface="+mn-lt"/>
              </a:rPr>
              <a:t>dati</a:t>
            </a:r>
          </a:p>
          <a:p>
            <a:endParaRPr lang="it-IT" sz="1400" dirty="0">
              <a:latin typeface="+mn-lt"/>
            </a:endParaRPr>
          </a:p>
          <a:p>
            <a:pPr marL="0" indent="0"/>
            <a:r>
              <a:rPr lang="it-IT" sz="1400" dirty="0">
                <a:latin typeface="+mn-lt"/>
              </a:rPr>
              <a:t>Il concetto di </a:t>
            </a:r>
            <a:r>
              <a:rPr lang="it-IT" sz="1400" dirty="0" smtClean="0">
                <a:latin typeface="+mn-lt"/>
              </a:rPr>
              <a:t>«veridicità» è effettivamente complesso ed è stato oggetto </a:t>
            </a:r>
            <a:r>
              <a:rPr lang="it-IT" sz="1400" dirty="0">
                <a:latin typeface="+mn-lt"/>
              </a:rPr>
              <a:t>di </a:t>
            </a:r>
            <a:r>
              <a:rPr lang="it-IT" sz="1400" dirty="0" smtClean="0">
                <a:latin typeface="+mn-lt"/>
              </a:rPr>
              <a:t>numerose interpretazioni </a:t>
            </a:r>
            <a:r>
              <a:rPr lang="it-IT" sz="1400" dirty="0">
                <a:latin typeface="+mn-lt"/>
              </a:rPr>
              <a:t>sul piano </a:t>
            </a:r>
            <a:r>
              <a:rPr lang="it-IT" sz="1400" dirty="0" smtClean="0">
                <a:latin typeface="+mn-lt"/>
              </a:rPr>
              <a:t>aziendalistico e giuridico. L’interpretazione più </a:t>
            </a:r>
            <a:r>
              <a:rPr lang="it-IT" sz="1400" dirty="0">
                <a:latin typeface="+mn-lt"/>
              </a:rPr>
              <a:t>consolidata </a:t>
            </a:r>
            <a:r>
              <a:rPr lang="it-IT" sz="1400" dirty="0" smtClean="0">
                <a:latin typeface="+mn-lt"/>
              </a:rPr>
              <a:t>fa corrispondere il concetto di veridicità a quello di «corrispondenza </a:t>
            </a:r>
            <a:r>
              <a:rPr lang="it-IT" sz="1400" dirty="0">
                <a:latin typeface="+mn-lt"/>
              </a:rPr>
              <a:t>al </a:t>
            </a:r>
            <a:r>
              <a:rPr lang="it-IT" sz="1400" dirty="0" smtClean="0">
                <a:latin typeface="+mn-lt"/>
              </a:rPr>
              <a:t>vero».</a:t>
            </a:r>
            <a:endParaRPr lang="it-IT" sz="1400" dirty="0">
              <a:latin typeface="+mn-lt"/>
            </a:endParaRPr>
          </a:p>
          <a:p>
            <a:pPr marL="0" indent="0"/>
            <a:endParaRPr lang="it-IT" sz="1400" dirty="0" smtClean="0">
              <a:latin typeface="+mn-lt"/>
            </a:endParaRPr>
          </a:p>
          <a:p>
            <a:pPr marL="0" indent="0"/>
            <a:r>
              <a:rPr lang="it-IT" sz="1400" dirty="0" smtClean="0">
                <a:latin typeface="+mn-lt"/>
              </a:rPr>
              <a:t>Si tratta di una </a:t>
            </a:r>
            <a:r>
              <a:rPr lang="it-IT" sz="1400" b="1" dirty="0" smtClean="0">
                <a:latin typeface="+mn-lt"/>
              </a:rPr>
              <a:t>attività tipica del revisore o della società di revisione</a:t>
            </a:r>
            <a:r>
              <a:rPr lang="it-IT" sz="1400" dirty="0" smtClean="0">
                <a:latin typeface="+mn-lt"/>
              </a:rPr>
              <a:t>. Il professionista deve compiere un’attività di revisione dei dati contabili se non una vera e propria </a:t>
            </a:r>
            <a:r>
              <a:rPr lang="it-IT" sz="1400" b="1" dirty="0" smtClean="0">
                <a:latin typeface="+mn-lt"/>
              </a:rPr>
              <a:t>«due </a:t>
            </a:r>
            <a:r>
              <a:rPr lang="it-IT" sz="1400" b="1" dirty="0" err="1" smtClean="0">
                <a:latin typeface="+mn-lt"/>
              </a:rPr>
              <a:t>diligence</a:t>
            </a:r>
            <a:r>
              <a:rPr lang="it-IT" sz="1400" b="1" dirty="0" smtClean="0">
                <a:latin typeface="+mn-lt"/>
              </a:rPr>
              <a:t>».</a:t>
            </a:r>
          </a:p>
          <a:p>
            <a:pPr marL="0" indent="0"/>
            <a:endParaRPr lang="it-IT" sz="1400" dirty="0">
              <a:latin typeface="+mn-lt"/>
            </a:endParaRPr>
          </a:p>
          <a:p>
            <a:pPr marL="0" indent="0"/>
            <a:r>
              <a:rPr lang="it-IT" sz="1400" dirty="0" smtClean="0">
                <a:latin typeface="+mn-lt"/>
              </a:rPr>
              <a:t>Particolare attenzione, come nelle ordinarie attività di revisione, va dedicata alla esigibilità dei crediti, alla consistenza delle scorte, alla corretta e completa iscrizione delle poste di debito.</a:t>
            </a:r>
            <a:endParaRPr lang="it-IT" sz="1400" dirty="0">
              <a:latin typeface="+mn-lt"/>
            </a:endParaRPr>
          </a:p>
          <a:p>
            <a:pPr marL="0" indent="0"/>
            <a:endParaRPr lang="it-IT" sz="1400" dirty="0">
              <a:latin typeface="+mn-lt"/>
            </a:endParaRPr>
          </a:p>
          <a:p>
            <a:pPr marL="0" indent="0"/>
            <a:r>
              <a:rPr lang="it-IT" sz="1400" dirty="0" smtClean="0">
                <a:latin typeface="+mn-lt"/>
              </a:rPr>
              <a:t>I dati di riferimento utilizzati a base del piano sono di solito risalenti ad una data di poco precedente a quella di espressione </a:t>
            </a:r>
            <a:r>
              <a:rPr lang="it-IT" sz="1400" dirty="0">
                <a:latin typeface="+mn-lt"/>
              </a:rPr>
              <a:t>del </a:t>
            </a:r>
            <a:r>
              <a:rPr lang="it-IT" sz="1400" dirty="0" smtClean="0">
                <a:latin typeface="+mn-lt"/>
              </a:rPr>
              <a:t>giudizio. </a:t>
            </a:r>
          </a:p>
          <a:p>
            <a:pPr marL="0" indent="0"/>
            <a:endParaRPr lang="it-IT" sz="1400" dirty="0">
              <a:latin typeface="+mn-lt"/>
            </a:endParaRPr>
          </a:p>
          <a:p>
            <a:pPr marL="0" indent="0"/>
            <a:r>
              <a:rPr lang="it-IT" sz="1400" dirty="0" smtClean="0">
                <a:latin typeface="+mn-lt"/>
              </a:rPr>
              <a:t>Su tale situazione di partenza va condotta l’attività di verifica </a:t>
            </a:r>
            <a:r>
              <a:rPr lang="it-IT" sz="1400" b="1" dirty="0" smtClean="0">
                <a:latin typeface="+mn-lt"/>
              </a:rPr>
              <a:t>non essendo sufficiente il riferimento all’operato di un (eventuale) collegio sindacale o revisore dei conti</a:t>
            </a:r>
            <a:r>
              <a:rPr lang="it-IT" sz="1400" dirty="0" smtClean="0">
                <a:latin typeface="+mn-lt"/>
              </a:rPr>
              <a:t>.</a:t>
            </a:r>
            <a:endParaRPr lang="it-IT" sz="1400" dirty="0">
              <a:latin typeface="+mn-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0" y="142875"/>
            <a:ext cx="9144000" cy="642938"/>
          </a:xfrm>
        </p:spPr>
        <p:txBody>
          <a:bodyPr/>
          <a:lstStyle/>
          <a:p>
            <a:pPr eaLnBrk="1" hangingPunct="1"/>
            <a:r>
              <a:rPr lang="it-IT" dirty="0">
                <a:latin typeface="+mn-lt"/>
                <a:ea typeface="ＭＳ Ｐゴシック"/>
                <a:cs typeface="ＭＳ Ｐゴシック"/>
              </a:rPr>
              <a:t>LA ATTESTAZIONE «GENERALE» DEL PIANO </a:t>
            </a:r>
            <a:endParaRPr lang="en-GB" i="1" dirty="0" smtClean="0">
              <a:latin typeface="+mn-lt"/>
              <a:ea typeface="ＭＳ Ｐゴシック"/>
              <a:cs typeface="ＭＳ Ｐゴシック"/>
            </a:endParaRPr>
          </a:p>
        </p:txBody>
      </p:sp>
      <p:sp>
        <p:nvSpPr>
          <p:cNvPr id="18435" name="Content Placeholder 2"/>
          <p:cNvSpPr>
            <a:spLocks noGrp="1"/>
          </p:cNvSpPr>
          <p:nvPr>
            <p:ph idx="1"/>
          </p:nvPr>
        </p:nvSpPr>
        <p:spPr bwMode="auto">
          <a:xfrm>
            <a:off x="142844" y="857232"/>
            <a:ext cx="8786874" cy="5391170"/>
          </a:xfrm>
          <a:noFill/>
          <a:ln>
            <a:miter lim="800000"/>
            <a:headEnd/>
            <a:tailEnd/>
          </a:ln>
        </p:spPr>
        <p:txBody>
          <a:bodyPr vert="horz" wrap="square" lIns="91440" tIns="45720" rIns="91440" bIns="45720" numCol="1" anchor="t" anchorCtr="0" compatLnSpc="1">
            <a:prstTxWarp prst="textNoShape">
              <a:avLst/>
            </a:prstTxWarp>
          </a:bodyPr>
          <a:lstStyle/>
          <a:p>
            <a:endParaRPr lang="it-IT" dirty="0" smtClean="0">
              <a:latin typeface="+mn-lt"/>
            </a:endParaRPr>
          </a:p>
          <a:p>
            <a:pPr marL="0" indent="0"/>
            <a:endParaRPr lang="it-IT" i="1" dirty="0" smtClean="0">
              <a:latin typeface="+mn-lt"/>
            </a:endParaRPr>
          </a:p>
          <a:p>
            <a:pPr marL="0" indent="0">
              <a:lnSpc>
                <a:spcPts val="2500"/>
              </a:lnSpc>
            </a:pPr>
            <a:endParaRPr lang="it-IT" dirty="0">
              <a:latin typeface="+mn-lt"/>
            </a:endParaRPr>
          </a:p>
        </p:txBody>
      </p:sp>
      <p:sp>
        <p:nvSpPr>
          <p:cNvPr id="18438" name="Slide Number Placeholder 3"/>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AAFE006-BCE0-4656-9F97-99E630C448DC}" type="slidenum">
              <a:rPr/>
              <a:pPr fontAlgn="base">
                <a:spcBef>
                  <a:spcPct val="0"/>
                </a:spcBef>
                <a:spcAft>
                  <a:spcPct val="0"/>
                </a:spcAft>
              </a:pPr>
              <a:t>11</a:t>
            </a:fld>
            <a:endParaRPr/>
          </a:p>
        </p:txBody>
      </p:sp>
      <p:sp>
        <p:nvSpPr>
          <p:cNvPr id="5" name="Content Placeholder 2"/>
          <p:cNvSpPr txBox="1">
            <a:spLocks/>
          </p:cNvSpPr>
          <p:nvPr/>
        </p:nvSpPr>
        <p:spPr bwMode="auto">
          <a:xfrm>
            <a:off x="142844" y="908720"/>
            <a:ext cx="8786874" cy="5472608"/>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342900" indent="-342900" algn="just" rtl="0" eaLnBrk="0" fontAlgn="base" hangingPunct="0">
              <a:spcBef>
                <a:spcPct val="20000"/>
              </a:spcBef>
              <a:spcAft>
                <a:spcPct val="0"/>
              </a:spcAft>
              <a:buFont typeface="Arial" charset="0"/>
              <a:buNone/>
              <a:defRPr lang="en-US" sz="1600" kern="1200" dirty="0" smtClean="0">
                <a:solidFill>
                  <a:srgbClr val="1F497D"/>
                </a:solidFill>
                <a:latin typeface="Garamond" pitchFamily="18" charset="0"/>
                <a:ea typeface="+mn-ea"/>
                <a:cs typeface="+mn-cs"/>
              </a:defRPr>
            </a:lvl1pPr>
            <a:lvl2pPr marL="742950" indent="-285750" algn="l" rtl="0" eaLnBrk="0" fontAlgn="base" hangingPunct="0">
              <a:spcBef>
                <a:spcPct val="20000"/>
              </a:spcBef>
              <a:spcAft>
                <a:spcPct val="0"/>
              </a:spcAft>
              <a:buFont typeface="Arial" charset="0"/>
              <a:buChar char="–"/>
              <a:defRPr lang="en-US" sz="1400" kern="1200" dirty="0" smtClean="0">
                <a:solidFill>
                  <a:srgbClr val="1F497D"/>
                </a:solidFill>
                <a:latin typeface="Garamond" pitchFamily="18" charset="0"/>
                <a:ea typeface="+mn-ea"/>
                <a:cs typeface="+mn-cs"/>
              </a:defRPr>
            </a:lvl2pPr>
            <a:lvl3pPr marL="1143000" indent="-228600" algn="l" rtl="0" eaLnBrk="0" fontAlgn="base" hangingPunct="0">
              <a:spcBef>
                <a:spcPct val="20000"/>
              </a:spcBef>
              <a:spcAft>
                <a:spcPct val="0"/>
              </a:spcAft>
              <a:buFont typeface="Arial" charset="0"/>
              <a:buChar char="•"/>
              <a:defRPr lang="en-US" sz="1400" kern="1200" dirty="0" smtClean="0">
                <a:solidFill>
                  <a:srgbClr val="1F497D"/>
                </a:solidFill>
                <a:latin typeface="Garamond" pitchFamily="18" charset="0"/>
                <a:ea typeface="+mn-ea"/>
                <a:cs typeface="+mn-cs"/>
              </a:defRPr>
            </a:lvl3pPr>
            <a:lvl4pPr marL="1600200" indent="-228600" algn="l" rtl="0" eaLnBrk="0" fontAlgn="base" hangingPunct="0">
              <a:spcBef>
                <a:spcPct val="20000"/>
              </a:spcBef>
              <a:spcAft>
                <a:spcPct val="0"/>
              </a:spcAft>
              <a:buFont typeface="Arial" charset="0"/>
              <a:buChar char="–"/>
              <a:defRPr lang="en-US" sz="1200" kern="1200" dirty="0" smtClean="0">
                <a:solidFill>
                  <a:srgbClr val="1F497D"/>
                </a:solidFill>
                <a:latin typeface="Garamond" pitchFamily="18" charset="0"/>
                <a:ea typeface="+mn-ea"/>
                <a:cs typeface="+mn-cs"/>
              </a:defRPr>
            </a:lvl4pPr>
            <a:lvl5pPr marL="2057400" indent="-228600" algn="l" rtl="0" eaLnBrk="0" fontAlgn="base" hangingPunct="0">
              <a:spcBef>
                <a:spcPct val="20000"/>
              </a:spcBef>
              <a:spcAft>
                <a:spcPct val="0"/>
              </a:spcAft>
              <a:buFont typeface="Arial" charset="0"/>
              <a:buChar char="»"/>
              <a:defRPr lang="en-GB" sz="1200" kern="1200" dirty="0">
                <a:solidFill>
                  <a:srgbClr val="1F497D"/>
                </a:solidFill>
                <a:latin typeface="Garamond"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it-IT" sz="1400" b="1" dirty="0" smtClean="0">
                <a:latin typeface="+mn-lt"/>
              </a:rPr>
              <a:t>Fattibilità del Piano</a:t>
            </a:r>
          </a:p>
          <a:p>
            <a:endParaRPr lang="it-IT" sz="1400" dirty="0" smtClean="0">
              <a:latin typeface="+mn-lt"/>
            </a:endParaRPr>
          </a:p>
          <a:p>
            <a:r>
              <a:rPr lang="it-IT" sz="1400" dirty="0" smtClean="0">
                <a:latin typeface="+mn-lt"/>
              </a:rPr>
              <a:t>Secondo autorevole dottrina (ODC Milano) le </a:t>
            </a:r>
            <a:r>
              <a:rPr lang="it-IT" sz="1400" dirty="0">
                <a:latin typeface="+mn-lt"/>
              </a:rPr>
              <a:t>opportune direttrici di analisi appaiono essere</a:t>
            </a:r>
            <a:r>
              <a:rPr lang="it-IT" sz="1400" dirty="0" smtClean="0">
                <a:latin typeface="+mn-lt"/>
              </a:rPr>
              <a:t>:</a:t>
            </a:r>
          </a:p>
          <a:p>
            <a:endParaRPr lang="it-IT" sz="1400" dirty="0">
              <a:latin typeface="+mn-lt"/>
            </a:endParaRPr>
          </a:p>
          <a:p>
            <a:r>
              <a:rPr lang="it-IT" sz="1400" dirty="0">
                <a:latin typeface="+mn-lt"/>
              </a:rPr>
              <a:t>• </a:t>
            </a:r>
            <a:r>
              <a:rPr lang="it-IT" sz="1400" dirty="0" smtClean="0">
                <a:latin typeface="+mn-lt"/>
              </a:rPr>
              <a:t>	Il «processo» </a:t>
            </a:r>
            <a:r>
              <a:rPr lang="it-IT" sz="1400" dirty="0">
                <a:latin typeface="+mn-lt"/>
              </a:rPr>
              <a:t>sotteso alla formazione del </a:t>
            </a:r>
            <a:r>
              <a:rPr lang="it-IT" sz="1400" dirty="0" smtClean="0">
                <a:latin typeface="+mn-lt"/>
              </a:rPr>
              <a:t>piano:</a:t>
            </a:r>
          </a:p>
          <a:p>
            <a:r>
              <a:rPr lang="it-IT" sz="1400" dirty="0">
                <a:latin typeface="+mn-lt"/>
              </a:rPr>
              <a:t>	</a:t>
            </a:r>
            <a:r>
              <a:rPr lang="it-IT" sz="1400" dirty="0" smtClean="0">
                <a:latin typeface="+mn-lt"/>
              </a:rPr>
              <a:t>In tale contesto è utile verificare il livello di </a:t>
            </a:r>
            <a:r>
              <a:rPr lang="it-IT" sz="1400" b="1" dirty="0" smtClean="0">
                <a:latin typeface="+mn-lt"/>
              </a:rPr>
              <a:t>formalizzazione del piano </a:t>
            </a:r>
            <a:r>
              <a:rPr lang="it-IT" sz="1400" dirty="0" smtClean="0">
                <a:latin typeface="+mn-lt"/>
              </a:rPr>
              <a:t>(approvazione </a:t>
            </a:r>
            <a:r>
              <a:rPr lang="it-IT" sz="1400" dirty="0" err="1" smtClean="0">
                <a:latin typeface="+mn-lt"/>
              </a:rPr>
              <a:t>CdA</a:t>
            </a:r>
            <a:r>
              <a:rPr lang="it-IT" sz="1400" dirty="0" smtClean="0">
                <a:latin typeface="+mn-lt"/>
              </a:rPr>
              <a:t>, ecc.), la presenza di Società </a:t>
            </a:r>
            <a:r>
              <a:rPr lang="it-IT" sz="1400" dirty="0">
                <a:latin typeface="+mn-lt"/>
              </a:rPr>
              <a:t>di consulenza strategica per il profilo </a:t>
            </a:r>
            <a:r>
              <a:rPr lang="it-IT" sz="1400" dirty="0" smtClean="0">
                <a:latin typeface="+mn-lt"/>
              </a:rPr>
              <a:t>industriale, quella di un Advisor </a:t>
            </a:r>
            <a:r>
              <a:rPr lang="it-IT" sz="1400" dirty="0">
                <a:latin typeface="+mn-lt"/>
              </a:rPr>
              <a:t>per il profilo </a:t>
            </a:r>
            <a:r>
              <a:rPr lang="it-IT" sz="1400" dirty="0" smtClean="0">
                <a:latin typeface="+mn-lt"/>
              </a:rPr>
              <a:t>finanziario e procedere ad ulteriori verifiche anche con l’ausilio di esperti </a:t>
            </a:r>
            <a:r>
              <a:rPr lang="it-IT" sz="1400" dirty="0">
                <a:latin typeface="+mn-lt"/>
              </a:rPr>
              <a:t>terzi</a:t>
            </a:r>
            <a:r>
              <a:rPr lang="it-IT" sz="1400" dirty="0" smtClean="0">
                <a:latin typeface="+mn-lt"/>
              </a:rPr>
              <a:t>: aspetti fiscali </a:t>
            </a:r>
            <a:r>
              <a:rPr lang="it-IT" sz="1400" dirty="0">
                <a:latin typeface="+mn-lt"/>
              </a:rPr>
              <a:t>(fiscalità ordinaria e straordinaria</a:t>
            </a:r>
            <a:r>
              <a:rPr lang="it-IT" sz="1400" dirty="0" smtClean="0">
                <a:latin typeface="+mn-lt"/>
              </a:rPr>
              <a:t>), aspetti contabili e societari, questioni valutative (</a:t>
            </a:r>
            <a:r>
              <a:rPr lang="it-IT" sz="1400" dirty="0">
                <a:latin typeface="+mn-lt"/>
              </a:rPr>
              <a:t>es. immobiliari</a:t>
            </a:r>
            <a:r>
              <a:rPr lang="it-IT" sz="1400" dirty="0" smtClean="0">
                <a:latin typeface="+mn-lt"/>
              </a:rPr>
              <a:t>) e legali.</a:t>
            </a:r>
            <a:endParaRPr lang="it-IT" sz="1400" dirty="0">
              <a:latin typeface="+mn-lt"/>
            </a:endParaRPr>
          </a:p>
          <a:p>
            <a:endParaRPr lang="it-IT" sz="1400" dirty="0">
              <a:latin typeface="+mn-lt"/>
            </a:endParaRPr>
          </a:p>
          <a:p>
            <a:r>
              <a:rPr lang="it-IT" sz="1400" dirty="0">
                <a:latin typeface="+mn-lt"/>
              </a:rPr>
              <a:t>• </a:t>
            </a:r>
            <a:r>
              <a:rPr lang="it-IT" sz="1400" dirty="0" smtClean="0">
                <a:latin typeface="+mn-lt"/>
              </a:rPr>
              <a:t>	la «ragionevolezza» </a:t>
            </a:r>
            <a:r>
              <a:rPr lang="it-IT" sz="1400" dirty="0">
                <a:latin typeface="+mn-lt"/>
              </a:rPr>
              <a:t>dei flussi </a:t>
            </a:r>
            <a:r>
              <a:rPr lang="it-IT" sz="1400" dirty="0" smtClean="0">
                <a:latin typeface="+mn-lt"/>
              </a:rPr>
              <a:t>attesi:</a:t>
            </a:r>
          </a:p>
          <a:p>
            <a:r>
              <a:rPr lang="it-IT" sz="1400" dirty="0">
                <a:latin typeface="+mn-lt"/>
              </a:rPr>
              <a:t>	</a:t>
            </a:r>
            <a:r>
              <a:rPr lang="it-IT" sz="1400" dirty="0" smtClean="0">
                <a:latin typeface="+mn-lt"/>
              </a:rPr>
              <a:t>può essere verificata attraverso alcuni </a:t>
            </a:r>
            <a:r>
              <a:rPr lang="it-IT" sz="1400" b="1" dirty="0" smtClean="0">
                <a:latin typeface="+mn-lt"/>
              </a:rPr>
              <a:t>parametri</a:t>
            </a:r>
            <a:r>
              <a:rPr lang="it-IT" sz="1400" dirty="0" smtClean="0">
                <a:latin typeface="+mn-lt"/>
              </a:rPr>
              <a:t> </a:t>
            </a:r>
            <a:r>
              <a:rPr lang="it-IT" sz="1400" b="1" dirty="0" smtClean="0">
                <a:latin typeface="+mn-lt"/>
              </a:rPr>
              <a:t>quali</a:t>
            </a:r>
            <a:r>
              <a:rPr lang="it-IT" sz="1400" dirty="0" smtClean="0">
                <a:latin typeface="+mn-lt"/>
              </a:rPr>
              <a:t>, a titolo esemplificativo, la </a:t>
            </a:r>
            <a:r>
              <a:rPr lang="it-IT" sz="1400" b="1" dirty="0" smtClean="0">
                <a:latin typeface="+mn-lt"/>
              </a:rPr>
              <a:t>coerenza con </a:t>
            </a:r>
            <a:r>
              <a:rPr lang="it-IT" sz="1400" b="1" dirty="0">
                <a:latin typeface="+mn-lt"/>
              </a:rPr>
              <a:t>i risultati </a:t>
            </a:r>
            <a:r>
              <a:rPr lang="it-IT" sz="1400" b="1" dirty="0" smtClean="0">
                <a:latin typeface="+mn-lt"/>
              </a:rPr>
              <a:t>storici, le risultanze di  studi di </a:t>
            </a:r>
            <a:r>
              <a:rPr lang="it-IT" sz="1400" b="1" dirty="0">
                <a:latin typeface="+mn-lt"/>
              </a:rPr>
              <a:t>mercato </a:t>
            </a:r>
            <a:r>
              <a:rPr lang="it-IT" sz="1400" b="1" dirty="0" smtClean="0">
                <a:latin typeface="+mn-lt"/>
              </a:rPr>
              <a:t>e di settore</a:t>
            </a:r>
            <a:r>
              <a:rPr lang="it-IT" sz="1400" dirty="0" smtClean="0">
                <a:latin typeface="+mn-lt"/>
              </a:rPr>
              <a:t>, la coerenza con </a:t>
            </a:r>
            <a:r>
              <a:rPr lang="it-IT" sz="1400" dirty="0">
                <a:latin typeface="+mn-lt"/>
              </a:rPr>
              <a:t>i dati attesi dei </a:t>
            </a:r>
            <a:r>
              <a:rPr lang="it-IT" sz="1400" dirty="0" err="1" smtClean="0">
                <a:latin typeface="+mn-lt"/>
              </a:rPr>
              <a:t>comparables</a:t>
            </a:r>
            <a:r>
              <a:rPr lang="it-IT" sz="1400" dirty="0" smtClean="0">
                <a:latin typeface="+mn-lt"/>
              </a:rPr>
              <a:t>, le previsioni degli analisti. E’ evidente come al professionista </a:t>
            </a:r>
            <a:r>
              <a:rPr lang="it-IT" sz="1400" dirty="0" err="1" smtClean="0">
                <a:latin typeface="+mn-lt"/>
              </a:rPr>
              <a:t>asseveratore</a:t>
            </a:r>
            <a:r>
              <a:rPr lang="it-IT" sz="1400" dirty="0" smtClean="0">
                <a:latin typeface="+mn-lt"/>
              </a:rPr>
              <a:t>, al pari del soggetto incaricato della stesura del Piano, siano richieste rilevanti competenze in termini di strategia e pianificazione per potersi compiutamente pronunciare sulla fattibilità del Piano.</a:t>
            </a:r>
            <a:endParaRPr lang="it-IT" sz="1400" dirty="0">
              <a:latin typeface="+mn-lt"/>
            </a:endParaRPr>
          </a:p>
          <a:p>
            <a:endParaRPr lang="it-IT" sz="1400" dirty="0">
              <a:latin typeface="+mn-lt"/>
            </a:endParaRPr>
          </a:p>
          <a:p>
            <a:r>
              <a:rPr lang="it-IT" sz="1400" dirty="0">
                <a:latin typeface="+mn-lt"/>
              </a:rPr>
              <a:t>• </a:t>
            </a:r>
            <a:r>
              <a:rPr lang="it-IT" sz="1400" dirty="0" smtClean="0">
                <a:latin typeface="+mn-lt"/>
              </a:rPr>
              <a:t>	il «rischio </a:t>
            </a:r>
            <a:r>
              <a:rPr lang="it-IT" sz="1400" dirty="0">
                <a:latin typeface="+mn-lt"/>
              </a:rPr>
              <a:t>di </a:t>
            </a:r>
            <a:r>
              <a:rPr lang="it-IT" sz="1400" dirty="0" err="1" smtClean="0">
                <a:latin typeface="+mn-lt"/>
              </a:rPr>
              <a:t>execution</a:t>
            </a:r>
            <a:r>
              <a:rPr lang="it-IT" sz="1400" dirty="0" smtClean="0">
                <a:latin typeface="+mn-lt"/>
              </a:rPr>
              <a:t>» del piano:</a:t>
            </a:r>
            <a:endParaRPr lang="it-IT" sz="1400" dirty="0">
              <a:latin typeface="+mn-lt"/>
            </a:endParaRPr>
          </a:p>
          <a:p>
            <a:r>
              <a:rPr lang="it-IT" sz="1400" dirty="0" smtClean="0">
                <a:latin typeface="+mn-lt"/>
              </a:rPr>
              <a:t>	va valutato attraverso l’utilizzo di strumenti quali l’analisi di </a:t>
            </a:r>
            <a:r>
              <a:rPr lang="it-IT" sz="1400" b="1" dirty="0" smtClean="0">
                <a:latin typeface="+mn-lt"/>
              </a:rPr>
              <a:t>sensitività </a:t>
            </a:r>
            <a:r>
              <a:rPr lang="it-IT" sz="1400" dirty="0" smtClean="0">
                <a:latin typeface="+mn-lt"/>
              </a:rPr>
              <a:t>soprattutto sulla variazione di </a:t>
            </a:r>
            <a:r>
              <a:rPr lang="it-IT" sz="1400" b="1" dirty="0" smtClean="0">
                <a:latin typeface="+mn-lt"/>
              </a:rPr>
              <a:t>parametri industriali</a:t>
            </a:r>
            <a:r>
              <a:rPr lang="it-IT" sz="1400" dirty="0" smtClean="0">
                <a:latin typeface="+mn-lt"/>
              </a:rPr>
              <a:t> (quali fatturato</a:t>
            </a:r>
            <a:r>
              <a:rPr lang="it-IT" sz="1400" dirty="0">
                <a:latin typeface="+mn-lt"/>
              </a:rPr>
              <a:t>, </a:t>
            </a:r>
            <a:r>
              <a:rPr lang="it-IT" sz="1400" dirty="0" err="1" smtClean="0">
                <a:latin typeface="+mn-lt"/>
              </a:rPr>
              <a:t>ebitda</a:t>
            </a:r>
            <a:r>
              <a:rPr lang="it-IT" sz="1400" dirty="0" smtClean="0">
                <a:latin typeface="+mn-lt"/>
              </a:rPr>
              <a:t>, </a:t>
            </a:r>
            <a:r>
              <a:rPr lang="it-IT" sz="1400" dirty="0" err="1">
                <a:latin typeface="+mn-lt"/>
              </a:rPr>
              <a:t>capex</a:t>
            </a:r>
            <a:r>
              <a:rPr lang="it-IT" sz="1400" dirty="0" smtClean="0">
                <a:latin typeface="+mn-lt"/>
              </a:rPr>
              <a:t>) </a:t>
            </a:r>
            <a:r>
              <a:rPr lang="it-IT" sz="1400" b="1" dirty="0" smtClean="0">
                <a:latin typeface="+mn-lt"/>
              </a:rPr>
              <a:t>e finanziari </a:t>
            </a:r>
            <a:r>
              <a:rPr lang="it-IT" sz="1400" dirty="0" smtClean="0">
                <a:latin typeface="+mn-lt"/>
              </a:rPr>
              <a:t>(quali i tassi di interesse, la durata di crediti e debiti operativi). E’ opportuno inoltre applicare degli stress test su scenari alternativi anche in termini di </a:t>
            </a:r>
            <a:r>
              <a:rPr lang="it-IT" sz="1400" dirty="0">
                <a:latin typeface="+mn-lt"/>
              </a:rPr>
              <a:t>resistenza del piano rispetto alla rottura dei </a:t>
            </a:r>
            <a:r>
              <a:rPr lang="it-IT" sz="1400" dirty="0" err="1" smtClean="0">
                <a:latin typeface="+mn-lt"/>
              </a:rPr>
              <a:t>covenants</a:t>
            </a:r>
            <a:r>
              <a:rPr lang="it-IT" sz="1400" dirty="0" smtClean="0">
                <a:latin typeface="+mn-lt"/>
              </a:rPr>
              <a:t>.</a:t>
            </a:r>
            <a:endParaRPr lang="it-IT" sz="1400" dirty="0">
              <a:latin typeface="+mn-lt"/>
            </a:endParaRPr>
          </a:p>
        </p:txBody>
      </p:sp>
    </p:spTree>
    <p:extLst>
      <p:ext uri="{BB962C8B-B14F-4D97-AF65-F5344CB8AC3E}">
        <p14:creationId xmlns:p14="http://schemas.microsoft.com/office/powerpoint/2010/main" val="40562591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0" y="142875"/>
            <a:ext cx="9144000" cy="642938"/>
          </a:xfrm>
        </p:spPr>
        <p:txBody>
          <a:bodyPr/>
          <a:lstStyle/>
          <a:p>
            <a:pPr eaLnBrk="1" hangingPunct="1"/>
            <a:r>
              <a:rPr lang="it-IT" dirty="0">
                <a:latin typeface="+mn-lt"/>
                <a:ea typeface="ＭＳ Ｐゴシック"/>
                <a:cs typeface="ＭＳ Ｐゴシック"/>
              </a:rPr>
              <a:t>LA ATTESTAZIONE «GENERALE» DEL PIANO </a:t>
            </a:r>
            <a:endParaRPr lang="en-GB" i="1" dirty="0" smtClean="0">
              <a:latin typeface="+mn-lt"/>
              <a:ea typeface="ＭＳ Ｐゴシック"/>
              <a:cs typeface="ＭＳ Ｐゴシック"/>
            </a:endParaRPr>
          </a:p>
        </p:txBody>
      </p:sp>
      <p:sp>
        <p:nvSpPr>
          <p:cNvPr id="18435" name="Content Placeholder 2"/>
          <p:cNvSpPr>
            <a:spLocks noGrp="1"/>
          </p:cNvSpPr>
          <p:nvPr>
            <p:ph idx="1"/>
          </p:nvPr>
        </p:nvSpPr>
        <p:spPr bwMode="auto">
          <a:xfrm>
            <a:off x="142844" y="857232"/>
            <a:ext cx="8786874" cy="5391170"/>
          </a:xfrm>
          <a:noFill/>
          <a:ln>
            <a:miter lim="800000"/>
            <a:headEnd/>
            <a:tailEnd/>
          </a:ln>
        </p:spPr>
        <p:txBody>
          <a:bodyPr vert="horz" wrap="square" lIns="91440" tIns="45720" rIns="91440" bIns="45720" numCol="1" anchor="t" anchorCtr="0" compatLnSpc="1">
            <a:prstTxWarp prst="textNoShape">
              <a:avLst/>
            </a:prstTxWarp>
          </a:bodyPr>
          <a:lstStyle/>
          <a:p>
            <a:endParaRPr lang="it-IT" dirty="0" smtClean="0">
              <a:latin typeface="+mn-lt"/>
            </a:endParaRPr>
          </a:p>
          <a:p>
            <a:pPr marL="0" indent="0"/>
            <a:endParaRPr lang="it-IT" i="1" dirty="0" smtClean="0">
              <a:latin typeface="+mn-lt"/>
            </a:endParaRPr>
          </a:p>
          <a:p>
            <a:pPr marL="0" indent="0">
              <a:lnSpc>
                <a:spcPts val="2500"/>
              </a:lnSpc>
            </a:pPr>
            <a:endParaRPr lang="it-IT" dirty="0">
              <a:latin typeface="+mn-lt"/>
            </a:endParaRPr>
          </a:p>
        </p:txBody>
      </p:sp>
      <p:sp>
        <p:nvSpPr>
          <p:cNvPr id="18438" name="Slide Number Placeholder 3"/>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AAFE006-BCE0-4656-9F97-99E630C448DC}" type="slidenum">
              <a:rPr/>
              <a:pPr fontAlgn="base">
                <a:spcBef>
                  <a:spcPct val="0"/>
                </a:spcBef>
                <a:spcAft>
                  <a:spcPct val="0"/>
                </a:spcAft>
              </a:pPr>
              <a:t>12</a:t>
            </a:fld>
            <a:endParaRPr/>
          </a:p>
        </p:txBody>
      </p:sp>
      <p:sp>
        <p:nvSpPr>
          <p:cNvPr id="5" name="Content Placeholder 2"/>
          <p:cNvSpPr txBox="1">
            <a:spLocks/>
          </p:cNvSpPr>
          <p:nvPr/>
        </p:nvSpPr>
        <p:spPr bwMode="auto">
          <a:xfrm>
            <a:off x="142844" y="620688"/>
            <a:ext cx="8786874" cy="576064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342900" indent="-342900" algn="just" rtl="0" eaLnBrk="0" fontAlgn="base" hangingPunct="0">
              <a:spcBef>
                <a:spcPct val="20000"/>
              </a:spcBef>
              <a:spcAft>
                <a:spcPct val="0"/>
              </a:spcAft>
              <a:buFont typeface="Arial" charset="0"/>
              <a:buNone/>
              <a:defRPr lang="en-US" sz="1600" kern="1200" dirty="0" smtClean="0">
                <a:solidFill>
                  <a:srgbClr val="1F497D"/>
                </a:solidFill>
                <a:latin typeface="Garamond" pitchFamily="18" charset="0"/>
                <a:ea typeface="+mn-ea"/>
                <a:cs typeface="+mn-cs"/>
              </a:defRPr>
            </a:lvl1pPr>
            <a:lvl2pPr marL="742950" indent="-285750" algn="l" rtl="0" eaLnBrk="0" fontAlgn="base" hangingPunct="0">
              <a:spcBef>
                <a:spcPct val="20000"/>
              </a:spcBef>
              <a:spcAft>
                <a:spcPct val="0"/>
              </a:spcAft>
              <a:buFont typeface="Arial" charset="0"/>
              <a:buChar char="–"/>
              <a:defRPr lang="en-US" sz="1400" kern="1200" dirty="0" smtClean="0">
                <a:solidFill>
                  <a:srgbClr val="1F497D"/>
                </a:solidFill>
                <a:latin typeface="Garamond" pitchFamily="18" charset="0"/>
                <a:ea typeface="+mn-ea"/>
                <a:cs typeface="+mn-cs"/>
              </a:defRPr>
            </a:lvl2pPr>
            <a:lvl3pPr marL="1143000" indent="-228600" algn="l" rtl="0" eaLnBrk="0" fontAlgn="base" hangingPunct="0">
              <a:spcBef>
                <a:spcPct val="20000"/>
              </a:spcBef>
              <a:spcAft>
                <a:spcPct val="0"/>
              </a:spcAft>
              <a:buFont typeface="Arial" charset="0"/>
              <a:buChar char="•"/>
              <a:defRPr lang="en-US" sz="1400" kern="1200" dirty="0" smtClean="0">
                <a:solidFill>
                  <a:srgbClr val="1F497D"/>
                </a:solidFill>
                <a:latin typeface="Garamond" pitchFamily="18" charset="0"/>
                <a:ea typeface="+mn-ea"/>
                <a:cs typeface="+mn-cs"/>
              </a:defRPr>
            </a:lvl3pPr>
            <a:lvl4pPr marL="1600200" indent="-228600" algn="l" rtl="0" eaLnBrk="0" fontAlgn="base" hangingPunct="0">
              <a:spcBef>
                <a:spcPct val="20000"/>
              </a:spcBef>
              <a:spcAft>
                <a:spcPct val="0"/>
              </a:spcAft>
              <a:buFont typeface="Arial" charset="0"/>
              <a:buChar char="–"/>
              <a:defRPr lang="en-US" sz="1200" kern="1200" dirty="0" smtClean="0">
                <a:solidFill>
                  <a:srgbClr val="1F497D"/>
                </a:solidFill>
                <a:latin typeface="Garamond" pitchFamily="18" charset="0"/>
                <a:ea typeface="+mn-ea"/>
                <a:cs typeface="+mn-cs"/>
              </a:defRPr>
            </a:lvl4pPr>
            <a:lvl5pPr marL="2057400" indent="-228600" algn="l" rtl="0" eaLnBrk="0" fontAlgn="base" hangingPunct="0">
              <a:spcBef>
                <a:spcPct val="20000"/>
              </a:spcBef>
              <a:spcAft>
                <a:spcPct val="0"/>
              </a:spcAft>
              <a:buFont typeface="Arial" charset="0"/>
              <a:buChar char="»"/>
              <a:defRPr lang="en-GB" sz="1200" kern="1200" dirty="0">
                <a:solidFill>
                  <a:srgbClr val="1F497D"/>
                </a:solidFill>
                <a:latin typeface="Garamond"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200000"/>
              </a:lnSpc>
            </a:pPr>
            <a:r>
              <a:rPr lang="it-IT" sz="1400" b="1" dirty="0">
                <a:latin typeface="+mn-lt"/>
              </a:rPr>
              <a:t>Che la prosecuzione è funzionale al migliore soddisfacimento dei </a:t>
            </a:r>
            <a:r>
              <a:rPr lang="it-IT" sz="1400" b="1" dirty="0" smtClean="0">
                <a:latin typeface="+mn-lt"/>
              </a:rPr>
              <a:t>creditori</a:t>
            </a:r>
            <a:endParaRPr lang="it-IT" sz="1400" b="1" dirty="0">
              <a:latin typeface="+mn-lt"/>
            </a:endParaRPr>
          </a:p>
          <a:p>
            <a:pPr marL="0" indent="0"/>
            <a:r>
              <a:rPr lang="it-IT" sz="1400" dirty="0" smtClean="0">
                <a:latin typeface="+mn-lt"/>
              </a:rPr>
              <a:t>Va </a:t>
            </a:r>
            <a:r>
              <a:rPr lang="it-IT" sz="1400" b="1" dirty="0" smtClean="0">
                <a:latin typeface="+mn-lt"/>
              </a:rPr>
              <a:t>premesso che la convenienza, per i creditori, della prosecuzione dell’attività aziendale </a:t>
            </a:r>
            <a:r>
              <a:rPr lang="it-IT" sz="1400" dirty="0" smtClean="0">
                <a:latin typeface="+mn-lt"/>
              </a:rPr>
              <a:t>rispetto a soluzioni prettamente liquidatorie, </a:t>
            </a:r>
            <a:r>
              <a:rPr lang="it-IT" sz="1400" b="1" dirty="0" smtClean="0">
                <a:latin typeface="+mn-lt"/>
              </a:rPr>
              <a:t>è presupposto legale </a:t>
            </a:r>
            <a:r>
              <a:rPr lang="it-IT" sz="1400" dirty="0" smtClean="0">
                <a:latin typeface="+mn-lt"/>
              </a:rPr>
              <a:t>della procedura di concordato con continuità. </a:t>
            </a:r>
          </a:p>
          <a:p>
            <a:pPr marL="0" indent="0"/>
            <a:endParaRPr lang="it-IT" sz="1400" dirty="0" smtClean="0">
              <a:latin typeface="+mn-lt"/>
            </a:endParaRPr>
          </a:p>
          <a:p>
            <a:pPr marL="0" indent="0"/>
            <a:r>
              <a:rPr lang="it-IT" sz="1400" dirty="0" smtClean="0">
                <a:latin typeface="+mn-lt"/>
              </a:rPr>
              <a:t>Oggetto </a:t>
            </a:r>
            <a:r>
              <a:rPr lang="it-IT" sz="1400" dirty="0">
                <a:latin typeface="+mn-lt"/>
              </a:rPr>
              <a:t>della verifica è che </a:t>
            </a:r>
            <a:r>
              <a:rPr lang="it-IT" sz="1400" dirty="0" smtClean="0">
                <a:latin typeface="+mn-lt"/>
              </a:rPr>
              <a:t>l’ipotesi di </a:t>
            </a:r>
            <a:r>
              <a:rPr lang="it-IT" sz="1400" dirty="0">
                <a:latin typeface="+mn-lt"/>
              </a:rPr>
              <a:t>prosecuzione dell'attività dell'impresa prevista nel piano </a:t>
            </a:r>
            <a:r>
              <a:rPr lang="it-IT" sz="1400" dirty="0" smtClean="0">
                <a:latin typeface="+mn-lt"/>
              </a:rPr>
              <a:t>sia </a:t>
            </a:r>
            <a:r>
              <a:rPr lang="it-IT" sz="1400" dirty="0">
                <a:latin typeface="+mn-lt"/>
              </a:rPr>
              <a:t>funzionale al </a:t>
            </a:r>
            <a:r>
              <a:rPr lang="it-IT" sz="1400" b="1" dirty="0">
                <a:latin typeface="+mn-lt"/>
              </a:rPr>
              <a:t>miglior soddisfacimento dei </a:t>
            </a:r>
            <a:r>
              <a:rPr lang="it-IT" sz="1400" b="1" dirty="0" smtClean="0">
                <a:latin typeface="+mn-lt"/>
              </a:rPr>
              <a:t>creditori </a:t>
            </a:r>
            <a:r>
              <a:rPr lang="it-IT" sz="1400" dirty="0" smtClean="0">
                <a:latin typeface="+mn-lt"/>
              </a:rPr>
              <a:t>e, quindi, che i flussi </a:t>
            </a:r>
            <a:r>
              <a:rPr lang="it-IT" sz="1400" dirty="0">
                <a:latin typeface="+mn-lt"/>
              </a:rPr>
              <a:t>generati dalla gestione siano superiori a quelli potenzialmente generati dalla liquidazione dell’attivo. </a:t>
            </a:r>
            <a:endParaRPr lang="it-IT" sz="1400" dirty="0" smtClean="0">
              <a:latin typeface="+mn-lt"/>
            </a:endParaRPr>
          </a:p>
          <a:p>
            <a:pPr marL="0" indent="0"/>
            <a:r>
              <a:rPr lang="it-IT" sz="1400" dirty="0" smtClean="0">
                <a:latin typeface="+mn-lt"/>
              </a:rPr>
              <a:t>L’attestazione in oggetto, quindi, deve muovere dal </a:t>
            </a:r>
            <a:r>
              <a:rPr lang="it-IT" sz="1400" b="1" dirty="0" smtClean="0">
                <a:latin typeface="+mn-lt"/>
              </a:rPr>
              <a:t>confronto </a:t>
            </a:r>
            <a:r>
              <a:rPr lang="it-IT" sz="1400" dirty="0" smtClean="0">
                <a:latin typeface="+mn-lt"/>
              </a:rPr>
              <a:t>tra la soluzione liquidatoria e quella </a:t>
            </a:r>
            <a:r>
              <a:rPr lang="it-IT" sz="1400" dirty="0" err="1" smtClean="0">
                <a:latin typeface="+mn-lt"/>
              </a:rPr>
              <a:t>gestoria</a:t>
            </a:r>
            <a:r>
              <a:rPr lang="it-IT" sz="1400" dirty="0" smtClean="0">
                <a:latin typeface="+mn-lt"/>
              </a:rPr>
              <a:t>. Il Piano, perciò, dovrebbe contenere una </a:t>
            </a:r>
            <a:r>
              <a:rPr lang="it-IT" sz="1400" b="1" dirty="0" smtClean="0">
                <a:latin typeface="+mn-lt"/>
              </a:rPr>
              <a:t>prospettazione di entrambe le soluzioni </a:t>
            </a:r>
            <a:r>
              <a:rPr lang="it-IT" sz="1400" dirty="0" smtClean="0">
                <a:latin typeface="+mn-lt"/>
              </a:rPr>
              <a:t>ed il professionista dovrebbe confrontarne i valori anche in ottica di «fattibilità». Va rilevato che i flussi di cassa dell’ipotesi </a:t>
            </a:r>
            <a:r>
              <a:rPr lang="it-IT" sz="1400" dirty="0" err="1" smtClean="0">
                <a:latin typeface="+mn-lt"/>
              </a:rPr>
              <a:t>gestoria</a:t>
            </a:r>
            <a:r>
              <a:rPr lang="it-IT" sz="1400" dirty="0" smtClean="0">
                <a:latin typeface="+mn-lt"/>
              </a:rPr>
              <a:t> non possono che scaturire da un completo piano industriale al cui esame il professionista sarà chiamato</a:t>
            </a:r>
            <a:r>
              <a:rPr lang="it-IT" sz="1400" dirty="0" smtClean="0">
                <a:latin typeface="+mn-lt"/>
              </a:rPr>
              <a:t>.</a:t>
            </a:r>
          </a:p>
          <a:p>
            <a:pPr marL="0" indent="0"/>
            <a:endParaRPr lang="it-IT" sz="1400" dirty="0">
              <a:latin typeface="+mn-lt"/>
            </a:endParaRPr>
          </a:p>
          <a:p>
            <a:pPr marL="0" indent="0"/>
            <a:r>
              <a:rPr lang="it-IT" sz="1200" dirty="0">
                <a:latin typeface="+mn-lt"/>
              </a:rPr>
              <a:t>In termini </a:t>
            </a:r>
            <a:r>
              <a:rPr lang="it-IT" sz="1200" dirty="0" smtClean="0">
                <a:latin typeface="+mn-lt"/>
              </a:rPr>
              <a:t>teorici, laddove una preventiva valutazione d’azienda evidenzi l’esistenza di un «avviamento» (</a:t>
            </a:r>
            <a:r>
              <a:rPr lang="it-IT" sz="1200" dirty="0" err="1" smtClean="0">
                <a:latin typeface="+mn-lt"/>
              </a:rPr>
              <a:t>goodwill</a:t>
            </a:r>
            <a:r>
              <a:rPr lang="it-IT" sz="1200" dirty="0" smtClean="0">
                <a:latin typeface="+mn-lt"/>
              </a:rPr>
              <a:t>), si potrebbe affermare che </a:t>
            </a:r>
            <a:r>
              <a:rPr lang="it-IT" sz="1200" dirty="0">
                <a:latin typeface="+mn-lt"/>
              </a:rPr>
              <a:t>la prosecuzione dell’attività aziendale genera maggiore valore (anche per i creditori) rispetto alla liquidazione dell’attivo. </a:t>
            </a:r>
          </a:p>
          <a:p>
            <a:pPr marL="0" indent="0"/>
            <a:endParaRPr lang="it-IT" sz="1200" dirty="0" smtClean="0">
              <a:latin typeface="+mn-lt"/>
            </a:endParaRPr>
          </a:p>
          <a:p>
            <a:pPr marL="0" indent="0"/>
            <a:r>
              <a:rPr lang="it-IT" sz="1200" dirty="0" smtClean="0">
                <a:latin typeface="+mn-lt"/>
              </a:rPr>
              <a:t>In </a:t>
            </a:r>
            <a:r>
              <a:rPr lang="it-IT" sz="1200" dirty="0">
                <a:latin typeface="+mn-lt"/>
              </a:rPr>
              <a:t>condizioni ordinarie l’azienda ha un valore (somma dei valori attuali dei futuri flussi di cassa) superiore rispetto al patrimonio netto rettificato (somma algebrica dei valori di mercato di attività e passività). </a:t>
            </a:r>
            <a:r>
              <a:rPr lang="it-IT" sz="1200" dirty="0">
                <a:latin typeface="+mn-lt"/>
              </a:rPr>
              <a:t>Tale maggiore valore è l’avviamento. Può accadere che un’impresa, a causa di avverse condizioni esterne o di proprie inefficienza, anziché esprimere un avviamento (goodwill) manifesti un disavviamento (badwill). In tale situazione il patrimonio netto rettificato è superiore rispetto al valore (inteso come somma dei valori attuali dei flussi futuri).</a:t>
            </a:r>
          </a:p>
          <a:p>
            <a:pPr marL="0" indent="0"/>
            <a:r>
              <a:rPr lang="it-IT" sz="1200" dirty="0" smtClean="0">
                <a:latin typeface="+mn-lt"/>
              </a:rPr>
              <a:t>Non </a:t>
            </a:r>
            <a:r>
              <a:rPr lang="it-IT" sz="1200" dirty="0">
                <a:latin typeface="+mn-lt"/>
              </a:rPr>
              <a:t>necessariamente un’impresa in crisi (come in passato si è erroneamente ritenuto) manifesta un </a:t>
            </a:r>
            <a:r>
              <a:rPr lang="it-IT" sz="1200" dirty="0">
                <a:latin typeface="+mn-lt"/>
              </a:rPr>
              <a:t>disavviamento potendosi riscontrare crisi le cui cause siano esclusivamente finanziarie. Può inoltre accadere che un’impresa (anzi, un’azienda) che, nel corrente assetto, esprima un disavviamento, posta tornare alla produzione di valore.</a:t>
            </a:r>
          </a:p>
          <a:p>
            <a:pPr marL="0" indent="0"/>
            <a:endParaRPr lang="it-IT" sz="1200" dirty="0" smtClean="0">
              <a:latin typeface="+mn-lt"/>
            </a:endParaRPr>
          </a:p>
          <a:p>
            <a:pPr marL="0" indent="0"/>
            <a:r>
              <a:rPr lang="it-IT" sz="1200" dirty="0" smtClean="0">
                <a:latin typeface="+mn-lt"/>
              </a:rPr>
              <a:t>In </a:t>
            </a:r>
            <a:r>
              <a:rPr lang="it-IT" sz="1200" dirty="0">
                <a:latin typeface="+mn-lt"/>
              </a:rPr>
              <a:t>questi casi la prosecuzione dell’attività aziendale genera maggiore valore (anche per i creditori) rispetto alla liquidazione dell’attivo. </a:t>
            </a:r>
          </a:p>
          <a:p>
            <a:pPr marL="0" indent="0"/>
            <a:endParaRPr lang="it-IT" sz="1200" dirty="0">
              <a:latin typeface="+mn-lt"/>
            </a:endParaRPr>
          </a:p>
        </p:txBody>
      </p:sp>
    </p:spTree>
    <p:extLst>
      <p:ext uri="{BB962C8B-B14F-4D97-AF65-F5344CB8AC3E}">
        <p14:creationId xmlns:p14="http://schemas.microsoft.com/office/powerpoint/2010/main" val="20553277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0" y="142875"/>
            <a:ext cx="9144000" cy="642938"/>
          </a:xfrm>
        </p:spPr>
        <p:txBody>
          <a:bodyPr/>
          <a:lstStyle/>
          <a:p>
            <a:pPr marL="0" indent="0" eaLnBrk="1" hangingPunct="1">
              <a:lnSpc>
                <a:spcPct val="150000"/>
              </a:lnSpc>
            </a:pPr>
            <a:r>
              <a:rPr lang="it-IT" dirty="0" smtClean="0">
                <a:latin typeface="+mn-lt"/>
                <a:ea typeface="ＭＳ Ｐゴシック"/>
                <a:cs typeface="ＭＳ Ｐゴシック"/>
              </a:rPr>
              <a:t>LE ATTESTAZIONI «AGGIUNTIVE» DEL PIANO </a:t>
            </a:r>
            <a:endParaRPr lang="it-IT" dirty="0">
              <a:latin typeface="+mn-lt"/>
              <a:ea typeface="ＭＳ Ｐゴシック"/>
              <a:cs typeface="ＭＳ Ｐゴシック"/>
            </a:endParaRPr>
          </a:p>
        </p:txBody>
      </p:sp>
      <p:sp>
        <p:nvSpPr>
          <p:cNvPr id="18438" name="Slide Number Placeholder 3"/>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AAFE006-BCE0-4656-9F97-99E630C448DC}" type="slidenum">
              <a:rPr/>
              <a:pPr fontAlgn="base">
                <a:spcBef>
                  <a:spcPct val="0"/>
                </a:spcBef>
                <a:spcAft>
                  <a:spcPct val="0"/>
                </a:spcAft>
              </a:pPr>
              <a:t>13</a:t>
            </a:fld>
            <a:endParaRPr/>
          </a:p>
        </p:txBody>
      </p:sp>
      <p:sp>
        <p:nvSpPr>
          <p:cNvPr id="6" name="Content Placeholder 2"/>
          <p:cNvSpPr>
            <a:spLocks noGrp="1"/>
          </p:cNvSpPr>
          <p:nvPr>
            <p:ph idx="1"/>
          </p:nvPr>
        </p:nvSpPr>
        <p:spPr bwMode="auto">
          <a:xfrm>
            <a:off x="179512" y="857232"/>
            <a:ext cx="8893051" cy="5391170"/>
          </a:xfrm>
          <a:noFill/>
          <a:ln>
            <a:miter lim="800000"/>
            <a:headEnd/>
            <a:tailEnd/>
          </a:ln>
        </p:spPr>
        <p:txBody>
          <a:bodyPr vert="horz" wrap="square" lIns="91440" tIns="45720" rIns="91440" bIns="45720" numCol="1" anchor="t" anchorCtr="0" compatLnSpc="1">
            <a:prstTxWarp prst="textNoShape">
              <a:avLst/>
            </a:prstTxWarp>
          </a:bodyPr>
          <a:lstStyle/>
          <a:p>
            <a:pPr marL="0" indent="0" eaLnBrk="1" hangingPunct="1"/>
            <a:r>
              <a:rPr lang="it-IT" sz="1400" dirty="0" smtClean="0">
                <a:latin typeface="+mn-lt"/>
                <a:ea typeface="ＭＳ Ｐゴシック"/>
                <a:cs typeface="ＭＳ Ｐゴシック"/>
              </a:rPr>
              <a:t>Vi sono due attestazioni che, rispetto a quella «generale», possono considerarsi aggiuntive:</a:t>
            </a:r>
            <a:endParaRPr lang="it-IT" sz="1400" dirty="0">
              <a:latin typeface="+mn-lt"/>
              <a:ea typeface="ＭＳ Ｐゴシック"/>
              <a:cs typeface="ＭＳ Ｐゴシック"/>
            </a:endParaRPr>
          </a:p>
          <a:p>
            <a:pPr marL="0" indent="0" eaLnBrk="1" hangingPunct="1"/>
            <a:endParaRPr lang="it-IT" sz="1400" dirty="0">
              <a:latin typeface="+mn-lt"/>
              <a:ea typeface="ＭＳ Ｐゴシック"/>
              <a:cs typeface="ＭＳ Ｐゴシック"/>
            </a:endParaRPr>
          </a:p>
          <a:p>
            <a:pPr marL="0" indent="0" eaLnBrk="1" hangingPunct="1"/>
            <a:r>
              <a:rPr lang="it-IT" sz="1400" b="1" dirty="0" smtClean="0">
                <a:latin typeface="+mn-lt"/>
                <a:ea typeface="ＭＳ Ｐゴシック"/>
                <a:cs typeface="ＭＳ Ｐゴシック"/>
              </a:rPr>
              <a:t>Comma </a:t>
            </a:r>
            <a:r>
              <a:rPr lang="it-IT" sz="1400" b="1" dirty="0">
                <a:latin typeface="+mn-lt"/>
                <a:ea typeface="ＭＳ Ｐゴシック"/>
                <a:cs typeface="ＭＳ Ｐゴシック"/>
              </a:rPr>
              <a:t>3: Attestazione per la continuazione dei </a:t>
            </a:r>
            <a:r>
              <a:rPr lang="it-IT" sz="1400" b="1" dirty="0" smtClean="0">
                <a:latin typeface="+mn-lt"/>
                <a:ea typeface="ＭＳ Ｐゴシック"/>
                <a:cs typeface="ＭＳ Ｐゴシック"/>
              </a:rPr>
              <a:t>contratti pubblici</a:t>
            </a:r>
            <a:endParaRPr lang="it-IT" sz="1400" b="1" dirty="0">
              <a:latin typeface="+mn-lt"/>
              <a:ea typeface="ＭＳ Ｐゴシック"/>
              <a:cs typeface="ＭＳ Ｐゴシック"/>
            </a:endParaRPr>
          </a:p>
          <a:p>
            <a:pPr marL="0" indent="0" eaLnBrk="1" hangingPunct="1"/>
            <a:r>
              <a:rPr lang="it-IT" sz="1400" dirty="0">
                <a:latin typeface="+mn-lt"/>
                <a:ea typeface="ＭＳ Ｐゴシック"/>
                <a:cs typeface="ＭＳ Ｐゴシック"/>
              </a:rPr>
              <a:t>L'ammissione al concordato preventivo non impedisce la continuazione di contratti pubblici se il professionista designato dal debitore di cui all'articolo 67 ha attestato la </a:t>
            </a:r>
            <a:r>
              <a:rPr lang="it-IT" sz="1400" b="1" dirty="0">
                <a:latin typeface="+mn-lt"/>
                <a:ea typeface="ＭＳ Ｐゴシック"/>
                <a:cs typeface="ＭＳ Ｐゴシック"/>
              </a:rPr>
              <a:t>conformità al piano </a:t>
            </a:r>
            <a:r>
              <a:rPr lang="it-IT" sz="1400" dirty="0">
                <a:latin typeface="+mn-lt"/>
                <a:ea typeface="ＭＳ Ｐゴシック"/>
                <a:cs typeface="ＭＳ Ｐゴシック"/>
              </a:rPr>
              <a:t>e la </a:t>
            </a:r>
            <a:r>
              <a:rPr lang="it-IT" sz="1400" b="1" dirty="0">
                <a:latin typeface="+mn-lt"/>
                <a:ea typeface="ＭＳ Ｐゴシック"/>
                <a:cs typeface="ＭＳ Ｐゴシック"/>
              </a:rPr>
              <a:t>ragionevole capacità di adempimento</a:t>
            </a:r>
            <a:r>
              <a:rPr lang="it-IT" sz="1400" dirty="0" smtClean="0">
                <a:latin typeface="+mn-lt"/>
                <a:ea typeface="ＭＳ Ｐゴシック"/>
                <a:cs typeface="ＭＳ Ｐゴシック"/>
              </a:rPr>
              <a:t>.</a:t>
            </a:r>
          </a:p>
          <a:p>
            <a:pPr marL="0" indent="0" eaLnBrk="1" hangingPunct="1"/>
            <a:endParaRPr lang="it-IT" sz="1400" b="1" dirty="0" smtClean="0">
              <a:latin typeface="+mn-lt"/>
              <a:ea typeface="ＭＳ Ｐゴシック"/>
              <a:cs typeface="ＭＳ Ｐゴシック"/>
            </a:endParaRPr>
          </a:p>
          <a:p>
            <a:pPr marL="0" indent="0" eaLnBrk="1" hangingPunct="1"/>
            <a:r>
              <a:rPr lang="it-IT" sz="1400" b="1" dirty="0" smtClean="0">
                <a:latin typeface="+mn-lt"/>
                <a:ea typeface="ＭＳ Ｐゴシック"/>
                <a:cs typeface="ＭＳ Ｐゴシック"/>
              </a:rPr>
              <a:t>Comma </a:t>
            </a:r>
            <a:r>
              <a:rPr lang="it-IT" sz="1400" b="1" dirty="0">
                <a:latin typeface="+mn-lt"/>
                <a:ea typeface="ＭＳ Ｐゴシック"/>
                <a:cs typeface="ＭＳ Ｐゴシック"/>
              </a:rPr>
              <a:t>4, </a:t>
            </a:r>
            <a:r>
              <a:rPr lang="it-IT" sz="1400" b="1" dirty="0" err="1">
                <a:latin typeface="+mn-lt"/>
                <a:ea typeface="ＭＳ Ｐゴシック"/>
                <a:cs typeface="ＭＳ Ｐゴシック"/>
              </a:rPr>
              <a:t>lett</a:t>
            </a:r>
            <a:r>
              <a:rPr lang="it-IT" sz="1400" b="1" dirty="0">
                <a:latin typeface="+mn-lt"/>
                <a:ea typeface="ＭＳ Ｐゴシック"/>
                <a:cs typeface="ＭＳ Ｐゴシック"/>
              </a:rPr>
              <a:t>. a): Attestazione per la partecipazione a procedure di gara</a:t>
            </a:r>
          </a:p>
          <a:p>
            <a:pPr marL="0" indent="0" eaLnBrk="1" hangingPunct="1"/>
            <a:r>
              <a:rPr lang="it-IT" sz="1400" dirty="0">
                <a:latin typeface="+mn-lt"/>
                <a:ea typeface="ＭＳ Ｐゴシック"/>
                <a:cs typeface="ＭＳ Ｐゴシック"/>
              </a:rPr>
              <a:t>L'ammissione al concordato preventivo non impedisce la partecipazione a procedure di assegnazione di contratti pubblici, quando l'impresa presenta in gara:</a:t>
            </a:r>
          </a:p>
          <a:p>
            <a:pPr marL="0" indent="0" eaLnBrk="1" hangingPunct="1"/>
            <a:r>
              <a:rPr lang="it-IT" sz="1400" dirty="0">
                <a:latin typeface="+mn-lt"/>
                <a:ea typeface="ＭＳ Ｐゴシック"/>
                <a:cs typeface="ＭＳ Ｐゴシック"/>
              </a:rPr>
              <a:t>una </a:t>
            </a:r>
            <a:r>
              <a:rPr lang="it-IT" sz="1400" dirty="0">
                <a:latin typeface="+mn-lt"/>
                <a:ea typeface="ＭＳ Ｐゴシック"/>
                <a:cs typeface="ＭＳ Ｐゴシック"/>
              </a:rPr>
              <a:t>relazione di un </a:t>
            </a:r>
            <a:r>
              <a:rPr lang="it-IT" sz="1400" dirty="0">
                <a:latin typeface="+mn-lt"/>
                <a:ea typeface="ＭＳ Ｐゴシック"/>
                <a:cs typeface="ＭＳ Ｐゴシック"/>
              </a:rPr>
              <a:t>professionista in possesso dei requisiti di cui all'articolo 67, terzo comma, lettera d), che attesta la </a:t>
            </a:r>
            <a:r>
              <a:rPr lang="it-IT" sz="1400" b="1" dirty="0">
                <a:latin typeface="+mn-lt"/>
                <a:ea typeface="ＭＳ Ｐゴシック"/>
                <a:cs typeface="ＭＳ Ｐゴシック"/>
              </a:rPr>
              <a:t>conformità al piano </a:t>
            </a:r>
            <a:r>
              <a:rPr lang="it-IT" sz="1400" dirty="0">
                <a:latin typeface="+mn-lt"/>
                <a:ea typeface="ＭＳ Ｐゴシック"/>
                <a:cs typeface="ＭＳ Ｐゴシック"/>
              </a:rPr>
              <a:t>e la </a:t>
            </a:r>
            <a:r>
              <a:rPr lang="it-IT" sz="1400" b="1" dirty="0">
                <a:latin typeface="+mn-lt"/>
                <a:ea typeface="ＭＳ Ｐゴシック"/>
                <a:cs typeface="ＭＳ Ｐゴシック"/>
              </a:rPr>
              <a:t>ragionevole capacità di adempimento </a:t>
            </a:r>
            <a:r>
              <a:rPr lang="it-IT" sz="1400" dirty="0">
                <a:latin typeface="+mn-lt"/>
                <a:ea typeface="ＭＳ Ｐゴシック"/>
                <a:cs typeface="ＭＳ Ｐゴシック"/>
              </a:rPr>
              <a:t>del contratto</a:t>
            </a:r>
            <a:r>
              <a:rPr lang="it-IT" sz="1400" dirty="0" smtClean="0">
                <a:latin typeface="+mn-lt"/>
                <a:ea typeface="ＭＳ Ｐゴシック"/>
                <a:cs typeface="ＭＳ Ｐゴシック"/>
              </a:rPr>
              <a:t>;</a:t>
            </a:r>
          </a:p>
          <a:p>
            <a:pPr marL="0" indent="0" eaLnBrk="1" hangingPunct="1"/>
            <a:endParaRPr lang="it-IT" sz="1400" dirty="0">
              <a:latin typeface="+mn-lt"/>
              <a:ea typeface="ＭＳ Ｐゴシック"/>
              <a:cs typeface="ＭＳ Ｐゴシック"/>
            </a:endParaRPr>
          </a:p>
          <a:p>
            <a:pPr marL="0" indent="0" eaLnBrk="1" hangingPunct="1"/>
            <a:r>
              <a:rPr lang="it-IT" sz="1400" dirty="0" smtClean="0">
                <a:latin typeface="+mn-lt"/>
                <a:ea typeface="ＭＳ Ｐゴシック"/>
                <a:cs typeface="ＭＳ Ｐゴシック"/>
              </a:rPr>
              <a:t>Le due norme chiedono una attestazione peculiare di «coerenza» tra i contenuti del contratto </a:t>
            </a:r>
            <a:r>
              <a:rPr lang="it-IT" sz="1400" dirty="0" smtClean="0">
                <a:latin typeface="+mn-lt"/>
                <a:ea typeface="ＭＳ Ｐゴシック"/>
                <a:cs typeface="ＭＳ Ｐゴシック"/>
              </a:rPr>
              <a:t>o della gara </a:t>
            </a:r>
            <a:r>
              <a:rPr lang="it-IT" sz="1400" dirty="0" smtClean="0">
                <a:latin typeface="+mn-lt"/>
                <a:ea typeface="ＭＳ Ｐゴシック"/>
                <a:cs typeface="ＭＳ Ｐゴシック"/>
              </a:rPr>
              <a:t>ed il Piano.</a:t>
            </a:r>
            <a:endParaRPr lang="it-IT" sz="1400" dirty="0">
              <a:latin typeface="+mn-lt"/>
              <a:ea typeface="ＭＳ Ｐゴシック"/>
              <a:cs typeface="ＭＳ Ｐゴシック"/>
            </a:endParaRPr>
          </a:p>
          <a:p>
            <a:pPr marL="0" indent="0" eaLnBrk="1" hangingPunct="1"/>
            <a:endParaRPr lang="it-IT" sz="1400" b="1" dirty="0" smtClean="0">
              <a:latin typeface="+mn-lt"/>
              <a:ea typeface="ＭＳ Ｐゴシック"/>
              <a:cs typeface="ＭＳ Ｐゴシック"/>
            </a:endParaRPr>
          </a:p>
          <a:p>
            <a:pPr marL="0" indent="0" eaLnBrk="1" hangingPunct="1"/>
            <a:r>
              <a:rPr lang="it-IT" sz="1400" b="1" dirty="0" smtClean="0">
                <a:latin typeface="+mn-lt"/>
                <a:ea typeface="ＭＳ Ｐゴシック"/>
                <a:cs typeface="ＭＳ Ｐゴシック"/>
              </a:rPr>
              <a:t>Conformità al Piano</a:t>
            </a:r>
            <a:r>
              <a:rPr lang="it-IT" sz="1400" dirty="0" smtClean="0">
                <a:latin typeface="+mn-lt"/>
                <a:ea typeface="ＭＳ Ｐゴシック"/>
                <a:cs typeface="ＭＳ Ｐゴシック"/>
              </a:rPr>
              <a:t>: l’attestatore deve verificare che l’adempimento del contratto sia conforme al Piano stesso. Si ritiene che, anche se il Piano non fa specifico riferimento al contratto stesso, è sufficiente che l’adempimento del contratto non generi condizioni economiche e finanziarie difformi rispetto a quelle previste dal Piano (marginalità economica, fabbisogni finanziari e CAPEX); </a:t>
            </a:r>
          </a:p>
          <a:p>
            <a:pPr marL="0" indent="0" eaLnBrk="1" hangingPunct="1"/>
            <a:r>
              <a:rPr lang="it-IT" sz="1400" b="1" dirty="0" smtClean="0">
                <a:latin typeface="+mn-lt"/>
                <a:ea typeface="ＭＳ Ｐゴシック"/>
                <a:cs typeface="ＭＳ Ｐゴシック"/>
              </a:rPr>
              <a:t>Ragionevole capacità di adempimento del contratto</a:t>
            </a:r>
            <a:r>
              <a:rPr lang="it-IT" sz="1400" dirty="0" smtClean="0">
                <a:latin typeface="+mn-lt"/>
                <a:ea typeface="ＭＳ Ｐゴシック"/>
                <a:cs typeface="ＭＳ Ｐゴシック"/>
              </a:rPr>
              <a:t>: si tratta di verificare che la Società abbia i presupposti gestionali, economici e finanziari per l’assolvimento delle obbligazioni derivanti dal contratto. </a:t>
            </a:r>
          </a:p>
          <a:p>
            <a:pPr marL="0" indent="0" eaLnBrk="1" hangingPunct="1"/>
            <a:r>
              <a:rPr lang="it-IT" sz="1400" dirty="0" smtClean="0">
                <a:latin typeface="+mn-lt"/>
                <a:ea typeface="ＭＳ Ｐゴシック"/>
                <a:cs typeface="ＭＳ Ｐゴシック"/>
              </a:rPr>
              <a:t>A </a:t>
            </a:r>
            <a:r>
              <a:rPr lang="it-IT" sz="1400" dirty="0" smtClean="0">
                <a:latin typeface="+mn-lt"/>
                <a:ea typeface="ＭＳ Ｐゴシック"/>
                <a:cs typeface="ＭＳ Ｐゴシック"/>
              </a:rPr>
              <a:t>ben vedere i due aspetti non sono tra loro indipendenti in quanto entrambi riconducibili alla coerenza tra  la struttura economica e finanziaria della Società e le caratteristiche intrinseche del contratto.</a:t>
            </a:r>
            <a:endParaRPr lang="it-IT" sz="1400" dirty="0">
              <a:latin typeface="+mn-lt"/>
              <a:ea typeface="ＭＳ Ｐゴシック"/>
              <a:cs typeface="ＭＳ Ｐゴシック"/>
            </a:endParaRPr>
          </a:p>
          <a:p>
            <a:pPr marL="0" indent="0" eaLnBrk="1" hangingPunct="1"/>
            <a:endParaRPr lang="en-GB" sz="1400" dirty="0">
              <a:latin typeface="+mn-lt"/>
              <a:ea typeface="ＭＳ Ｐゴシック"/>
              <a:cs typeface="ＭＳ Ｐゴシック"/>
            </a:endParaRPr>
          </a:p>
        </p:txBody>
      </p:sp>
    </p:spTree>
    <p:extLst>
      <p:ext uri="{BB962C8B-B14F-4D97-AF65-F5344CB8AC3E}">
        <p14:creationId xmlns:p14="http://schemas.microsoft.com/office/powerpoint/2010/main" val="16394708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olo 1"/>
          <p:cNvSpPr>
            <a:spLocks noGrp="1"/>
          </p:cNvSpPr>
          <p:nvPr>
            <p:ph type="title"/>
          </p:nvPr>
        </p:nvSpPr>
        <p:spPr/>
        <p:txBody>
          <a:bodyPr/>
          <a:lstStyle/>
          <a:p>
            <a:pPr eaLnBrk="1" hangingPunct="1"/>
            <a:r>
              <a:rPr lang="it-IT" dirty="0" smtClean="0">
                <a:latin typeface="+mn-lt"/>
              </a:rPr>
              <a:t>PARTE 2 </a:t>
            </a:r>
            <a:endParaRPr lang="en-GB" dirty="0" smtClean="0">
              <a:latin typeface="+mn-lt"/>
            </a:endParaRPr>
          </a:p>
        </p:txBody>
      </p:sp>
      <p:sp>
        <p:nvSpPr>
          <p:cNvPr id="17435" name="Slide Number Placeholder 3"/>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B1895FA-AFFB-44CC-A502-A57238B9B53B}" type="slidenum">
              <a:rPr/>
              <a:pPr fontAlgn="base">
                <a:spcBef>
                  <a:spcPct val="0"/>
                </a:spcBef>
                <a:spcAft>
                  <a:spcPct val="0"/>
                </a:spcAft>
              </a:pPr>
              <a:t>14</a:t>
            </a:fld>
            <a:endParaRPr/>
          </a:p>
        </p:txBody>
      </p:sp>
      <p:sp>
        <p:nvSpPr>
          <p:cNvPr id="30" name="Rettangolo 15"/>
          <p:cNvSpPr>
            <a:spLocks noChangeArrowheads="1"/>
          </p:cNvSpPr>
          <p:nvPr/>
        </p:nvSpPr>
        <p:spPr bwMode="auto">
          <a:xfrm>
            <a:off x="357158" y="2236553"/>
            <a:ext cx="8193115" cy="837473"/>
          </a:xfrm>
          <a:prstGeom prst="rect">
            <a:avLst/>
          </a:prstGeom>
          <a:noFill/>
          <a:ln w="9525">
            <a:noFill/>
            <a:miter lim="800000"/>
            <a:headEnd/>
            <a:tailEnd/>
          </a:ln>
        </p:spPr>
        <p:txBody>
          <a:bodyPr wrap="square">
            <a:spAutoFit/>
          </a:bodyPr>
          <a:lstStyle/>
          <a:p>
            <a:pPr algn="ctr">
              <a:lnSpc>
                <a:spcPct val="150000"/>
              </a:lnSpc>
              <a:spcBef>
                <a:spcPct val="20000"/>
              </a:spcBef>
            </a:pPr>
            <a:r>
              <a:rPr lang="en-GB" sz="3600" b="1" dirty="0" smtClean="0">
                <a:solidFill>
                  <a:srgbClr val="1F497D"/>
                </a:solidFill>
                <a:latin typeface="+mn-lt"/>
              </a:rPr>
              <a:t>I REQUISITI DEL PROFESSIONISTA</a:t>
            </a:r>
          </a:p>
        </p:txBody>
      </p:sp>
    </p:spTree>
    <p:extLst>
      <p:ext uri="{BB962C8B-B14F-4D97-AF65-F5344CB8AC3E}">
        <p14:creationId xmlns:p14="http://schemas.microsoft.com/office/powerpoint/2010/main" val="13412063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0" y="142875"/>
            <a:ext cx="9144000" cy="642938"/>
          </a:xfrm>
        </p:spPr>
        <p:txBody>
          <a:bodyPr/>
          <a:lstStyle/>
          <a:p>
            <a:pPr eaLnBrk="1" hangingPunct="1"/>
            <a:r>
              <a:rPr lang="it-IT" dirty="0" smtClean="0">
                <a:latin typeface="+mn-lt"/>
                <a:ea typeface="ＭＳ Ｐゴシック"/>
                <a:cs typeface="ＭＳ Ｐゴシック"/>
              </a:rPr>
              <a:t>IL DETTATO NORMATIVO</a:t>
            </a:r>
            <a:endParaRPr lang="en-GB" sz="2000" dirty="0" smtClean="0">
              <a:latin typeface="+mn-lt"/>
              <a:ea typeface="ＭＳ Ｐゴシック"/>
              <a:cs typeface="ＭＳ Ｐゴシック"/>
            </a:endParaRPr>
          </a:p>
        </p:txBody>
      </p:sp>
      <p:sp>
        <p:nvSpPr>
          <p:cNvPr id="18435" name="Content Placeholder 2"/>
          <p:cNvSpPr>
            <a:spLocks noGrp="1"/>
          </p:cNvSpPr>
          <p:nvPr>
            <p:ph idx="1"/>
          </p:nvPr>
        </p:nvSpPr>
        <p:spPr bwMode="auto">
          <a:xfrm>
            <a:off x="251520" y="928670"/>
            <a:ext cx="8640960" cy="5380650"/>
          </a:xfrm>
          <a:noFill/>
          <a:ln>
            <a:miter lim="800000"/>
            <a:headEnd/>
            <a:tailEnd/>
          </a:ln>
        </p:spPr>
        <p:txBody>
          <a:bodyPr vert="horz" wrap="square" lIns="91440" tIns="45720" rIns="91440" bIns="45720" numCol="1" anchor="t" anchorCtr="0" compatLnSpc="1">
            <a:prstTxWarp prst="textNoShape">
              <a:avLst/>
            </a:prstTxWarp>
          </a:bodyPr>
          <a:lstStyle/>
          <a:p>
            <a:pPr marL="0" indent="0">
              <a:lnSpc>
                <a:spcPct val="150000"/>
              </a:lnSpc>
            </a:pPr>
            <a:r>
              <a:rPr lang="it-IT" sz="1400" dirty="0" smtClean="0">
                <a:latin typeface="+mn-lt"/>
              </a:rPr>
              <a:t>Si è visto come l’art. 161, c. 3 (a sua volta richiamato dall’art. 186-bis c. 2, l. b)), richiami, per la definizione dei requisiti del professionista, </a:t>
            </a:r>
            <a:r>
              <a:rPr lang="it-IT" sz="1400" b="1" dirty="0" smtClean="0">
                <a:latin typeface="+mn-lt"/>
              </a:rPr>
              <a:t>l’Art. 67, comma 3, lettera d), per l’asseverazione «generale».</a:t>
            </a:r>
          </a:p>
          <a:p>
            <a:pPr marL="0" indent="0">
              <a:lnSpc>
                <a:spcPct val="150000"/>
              </a:lnSpc>
            </a:pPr>
            <a:endParaRPr lang="it-IT" sz="1400" dirty="0">
              <a:latin typeface="+mn-lt"/>
            </a:endParaRPr>
          </a:p>
          <a:p>
            <a:pPr marL="0" indent="0">
              <a:lnSpc>
                <a:spcPct val="150000"/>
              </a:lnSpc>
            </a:pPr>
            <a:r>
              <a:rPr lang="it-IT" sz="1400" dirty="0" smtClean="0">
                <a:latin typeface="+mn-lt"/>
              </a:rPr>
              <a:t>D’altro canto l’art. 186-bis c. 3 (per l’asseverazione «aggiuntiva» per la prosecuzione di contratti in essere) e l’art. 186-bis, c. 4, l. a) (</a:t>
            </a:r>
            <a:r>
              <a:rPr lang="it-IT" sz="1400" b="1" dirty="0" smtClean="0">
                <a:latin typeface="+mn-lt"/>
              </a:rPr>
              <a:t>per l’asseverazione «aggiuntiva» per la partecipazione a gare) richiamano </a:t>
            </a:r>
            <a:r>
              <a:rPr lang="it-IT" sz="1400" b="1" dirty="0">
                <a:latin typeface="+mn-lt"/>
              </a:rPr>
              <a:t>lo stesso art. 67, c. 3, l. d) </a:t>
            </a:r>
            <a:r>
              <a:rPr lang="it-IT" sz="1400" b="1" dirty="0" smtClean="0">
                <a:latin typeface="+mn-lt"/>
              </a:rPr>
              <a:t> </a:t>
            </a:r>
            <a:r>
              <a:rPr lang="it-IT" sz="1400" dirty="0" smtClean="0">
                <a:latin typeface="+mn-lt"/>
              </a:rPr>
              <a:t>che, quindi, costituisce il riferimento per i requisiti di tutte e tre le asseverazioni.</a:t>
            </a:r>
          </a:p>
          <a:p>
            <a:pPr marL="0" indent="0">
              <a:lnSpc>
                <a:spcPct val="150000"/>
              </a:lnSpc>
            </a:pPr>
            <a:endParaRPr lang="it-IT" sz="1400" dirty="0" smtClean="0">
              <a:latin typeface="+mn-lt"/>
            </a:endParaRPr>
          </a:p>
          <a:p>
            <a:pPr marL="0" indent="0">
              <a:lnSpc>
                <a:spcPct val="150000"/>
              </a:lnSpc>
            </a:pPr>
            <a:r>
              <a:rPr lang="it-IT" sz="1400" dirty="0" smtClean="0">
                <a:latin typeface="+mn-lt"/>
              </a:rPr>
              <a:t>Art. 67, c. 3, l. d): (…) </a:t>
            </a:r>
            <a:r>
              <a:rPr lang="it-IT" sz="1400" dirty="0">
                <a:latin typeface="+mn-lt"/>
              </a:rPr>
              <a:t>un </a:t>
            </a:r>
            <a:r>
              <a:rPr lang="it-IT" sz="1400" b="1" dirty="0">
                <a:latin typeface="+mn-lt"/>
              </a:rPr>
              <a:t>professionista indipendente designato dal debitore, iscritto nel registro dei revisori legali ed in possesso dei requisiti previsti dall'articolo 28, lettere a) e b) </a:t>
            </a:r>
            <a:r>
              <a:rPr lang="it-IT" sz="1400" dirty="0">
                <a:latin typeface="+mn-lt"/>
              </a:rPr>
              <a:t>deve attestare la veridicità dei dati aziendali e la fattibilità del piano; </a:t>
            </a:r>
            <a:r>
              <a:rPr lang="it-IT" sz="1400" b="1" dirty="0">
                <a:latin typeface="+mn-lt"/>
              </a:rPr>
              <a:t>il professionista è indipendente quando non è legato all'impresa e a coloro che hanno interesse all'operazione di risanamento da rapporti di natura personale o professionale tali da comprometterne l'indipendenza di giudizio; in ogni caso, il professionista deve essere in possesso dei requisiti previsti dall'articolo 2399 del codice civile e non deve, neanche per il tramite di soggetti con i quali è unito in associazione professionale, avere prestato negli ultimi cinque anni attività di lavoro subordinato o autonomo in favore del debitore ovvero partecipato agli organi di amministrazione o di controllo; </a:t>
            </a:r>
            <a:r>
              <a:rPr lang="it-IT" sz="1400" dirty="0" smtClean="0">
                <a:latin typeface="+mn-lt"/>
              </a:rPr>
              <a:t>(…)</a:t>
            </a:r>
            <a:endParaRPr lang="en-GB" sz="1400" dirty="0">
              <a:latin typeface="+mn-lt"/>
              <a:ea typeface="ＭＳ Ｐゴシック"/>
              <a:cs typeface="ＭＳ Ｐゴシック"/>
            </a:endParaRPr>
          </a:p>
        </p:txBody>
      </p:sp>
      <p:sp>
        <p:nvSpPr>
          <p:cNvPr id="18438" name="Slide Number Placeholder 3"/>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AAFE006-BCE0-4656-9F97-99E630C448DC}" type="slidenum">
              <a:rPr smtClean="0"/>
              <a:pPr fontAlgn="base">
                <a:spcBef>
                  <a:spcPct val="0"/>
                </a:spcBef>
                <a:spcAft>
                  <a:spcPct val="0"/>
                </a:spcAft>
              </a:pPr>
              <a:t>15</a:t>
            </a:fld>
            <a:endParaRPr/>
          </a:p>
        </p:txBody>
      </p:sp>
    </p:spTree>
    <p:extLst>
      <p:ext uri="{BB962C8B-B14F-4D97-AF65-F5344CB8AC3E}">
        <p14:creationId xmlns:p14="http://schemas.microsoft.com/office/powerpoint/2010/main" val="4266103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0" y="142875"/>
            <a:ext cx="9144000" cy="642938"/>
          </a:xfrm>
        </p:spPr>
        <p:txBody>
          <a:bodyPr/>
          <a:lstStyle/>
          <a:p>
            <a:pPr eaLnBrk="1" hangingPunct="1"/>
            <a:r>
              <a:rPr lang="it-IT" dirty="0" smtClean="0">
                <a:latin typeface="+mn-lt"/>
                <a:ea typeface="ＭＳ Ｐゴシック"/>
                <a:cs typeface="ＭＳ Ｐゴシック"/>
              </a:rPr>
              <a:t>IL DETTATO NORMATIVO</a:t>
            </a:r>
            <a:endParaRPr lang="en-GB" sz="2000" dirty="0" smtClean="0">
              <a:latin typeface="+mn-lt"/>
              <a:ea typeface="ＭＳ Ｐゴシック"/>
              <a:cs typeface="ＭＳ Ｐゴシック"/>
            </a:endParaRPr>
          </a:p>
        </p:txBody>
      </p:sp>
      <p:sp>
        <p:nvSpPr>
          <p:cNvPr id="18435" name="Content Placeholder 2"/>
          <p:cNvSpPr>
            <a:spLocks noGrp="1"/>
          </p:cNvSpPr>
          <p:nvPr>
            <p:ph idx="1"/>
          </p:nvPr>
        </p:nvSpPr>
        <p:spPr bwMode="auto">
          <a:xfrm>
            <a:off x="251520" y="928670"/>
            <a:ext cx="8640960" cy="5380650"/>
          </a:xfrm>
          <a:noFill/>
          <a:ln>
            <a:miter lim="800000"/>
            <a:headEnd/>
            <a:tailEnd/>
          </a:ln>
        </p:spPr>
        <p:txBody>
          <a:bodyPr vert="horz" wrap="square" lIns="91440" tIns="45720" rIns="91440" bIns="45720" numCol="1" anchor="t" anchorCtr="0" compatLnSpc="1">
            <a:prstTxWarp prst="textNoShape">
              <a:avLst/>
            </a:prstTxWarp>
          </a:bodyPr>
          <a:lstStyle/>
          <a:p>
            <a:pPr algn="l"/>
            <a:r>
              <a:rPr lang="it-IT" sz="1400" dirty="0" smtClean="0">
                <a:latin typeface="+mn-lt"/>
              </a:rPr>
              <a:t>L’Art</a:t>
            </a:r>
            <a:r>
              <a:rPr lang="it-IT" sz="1400" dirty="0">
                <a:latin typeface="+mn-lt"/>
              </a:rPr>
              <a:t>. 67, comma 3, lettera d), </a:t>
            </a:r>
            <a:r>
              <a:rPr lang="it-IT" sz="1400" dirty="0" smtClean="0">
                <a:latin typeface="+mn-lt"/>
              </a:rPr>
              <a:t>a sua volta, richiama l’art. 28 della stessa L.F.</a:t>
            </a:r>
            <a:endParaRPr lang="it-IT" sz="1400" dirty="0">
              <a:latin typeface="+mn-lt"/>
            </a:endParaRPr>
          </a:p>
          <a:p>
            <a:pPr algn="l"/>
            <a:endParaRPr lang="it-IT" sz="1400" b="1" dirty="0" smtClean="0">
              <a:latin typeface="+mn-lt"/>
            </a:endParaRPr>
          </a:p>
          <a:p>
            <a:pPr algn="l"/>
            <a:endParaRPr lang="it-IT" sz="1400" b="1" dirty="0">
              <a:latin typeface="+mn-lt"/>
            </a:endParaRPr>
          </a:p>
          <a:p>
            <a:pPr algn="l"/>
            <a:r>
              <a:rPr lang="it-IT" sz="1400" b="1" dirty="0" smtClean="0">
                <a:latin typeface="+mn-lt"/>
              </a:rPr>
              <a:t>Art</a:t>
            </a:r>
            <a:r>
              <a:rPr lang="it-IT" sz="1400" b="1" dirty="0">
                <a:latin typeface="+mn-lt"/>
              </a:rPr>
              <a:t>. 28</a:t>
            </a:r>
            <a:r>
              <a:rPr lang="it-IT" sz="1400" b="1" dirty="0" smtClean="0">
                <a:latin typeface="+mn-lt"/>
              </a:rPr>
              <a:t>. Requisiti </a:t>
            </a:r>
            <a:r>
              <a:rPr lang="it-IT" sz="1400" b="1" dirty="0">
                <a:latin typeface="+mn-lt"/>
              </a:rPr>
              <a:t>per la nomina a </a:t>
            </a:r>
            <a:r>
              <a:rPr lang="it-IT" sz="1400" b="1" dirty="0" smtClean="0">
                <a:latin typeface="+mn-lt"/>
              </a:rPr>
              <a:t>curatore</a:t>
            </a:r>
            <a:endParaRPr lang="it-IT" sz="1400" b="1" dirty="0">
              <a:latin typeface="+mn-lt"/>
            </a:endParaRPr>
          </a:p>
          <a:p>
            <a:pPr algn="l"/>
            <a:endParaRPr lang="it-IT" sz="1400" dirty="0">
              <a:latin typeface="+mn-lt"/>
            </a:endParaRPr>
          </a:p>
          <a:p>
            <a:pPr marL="0" indent="0"/>
            <a:r>
              <a:rPr lang="it-IT" sz="1400" dirty="0" smtClean="0">
                <a:latin typeface="+mn-lt"/>
              </a:rPr>
              <a:t>Possono </a:t>
            </a:r>
            <a:r>
              <a:rPr lang="it-IT" sz="1400" dirty="0">
                <a:latin typeface="+mn-lt"/>
              </a:rPr>
              <a:t>essere chiamati a svolgere le funzioni di curatore:</a:t>
            </a:r>
          </a:p>
          <a:p>
            <a:pPr marL="0" indent="0"/>
            <a:endParaRPr lang="it-IT" sz="1400" dirty="0" smtClean="0">
              <a:latin typeface="+mn-lt"/>
            </a:endParaRPr>
          </a:p>
          <a:p>
            <a:pPr marL="361950" indent="-361950"/>
            <a:r>
              <a:rPr lang="it-IT" sz="1400" dirty="0" smtClean="0">
                <a:latin typeface="+mn-lt"/>
              </a:rPr>
              <a:t>a</a:t>
            </a:r>
            <a:r>
              <a:rPr lang="it-IT" sz="1400" dirty="0">
                <a:latin typeface="+mn-lt"/>
              </a:rPr>
              <a:t>) </a:t>
            </a:r>
            <a:r>
              <a:rPr lang="it-IT" sz="1400" dirty="0" smtClean="0">
                <a:latin typeface="+mn-lt"/>
              </a:rPr>
              <a:t>	avvocati</a:t>
            </a:r>
            <a:r>
              <a:rPr lang="it-IT" sz="1400" dirty="0">
                <a:latin typeface="+mn-lt"/>
              </a:rPr>
              <a:t>, dottori commercialisti, ragionieri e ragionieri commercialisti;</a:t>
            </a:r>
          </a:p>
          <a:p>
            <a:pPr marL="361950" indent="-361950"/>
            <a:endParaRPr lang="it-IT" sz="1400" dirty="0" smtClean="0">
              <a:latin typeface="+mn-lt"/>
            </a:endParaRPr>
          </a:p>
          <a:p>
            <a:pPr marL="361950" indent="-361950"/>
            <a:r>
              <a:rPr lang="it-IT" sz="1400" dirty="0" smtClean="0">
                <a:latin typeface="+mn-lt"/>
              </a:rPr>
              <a:t>b)	studi </a:t>
            </a:r>
            <a:r>
              <a:rPr lang="it-IT" sz="1400" dirty="0">
                <a:latin typeface="+mn-lt"/>
              </a:rPr>
              <a:t>professionali associati o società tra professionisti, sempre che i soci delle stesse abbiano i requisiti professionali di cui alla lettera a). In tale caso, all'atto dell'accettazione dell'incarico, deve essere designata la persona fisica responsabile della procedura;</a:t>
            </a:r>
          </a:p>
          <a:p>
            <a:pPr marL="361950" indent="-361950"/>
            <a:endParaRPr lang="it-IT" sz="1400" dirty="0" smtClean="0">
              <a:latin typeface="+mn-lt"/>
            </a:endParaRPr>
          </a:p>
          <a:p>
            <a:pPr marL="361950" indent="-361950"/>
            <a:r>
              <a:rPr lang="it-IT" sz="1400" dirty="0" smtClean="0">
                <a:latin typeface="+mn-lt"/>
              </a:rPr>
              <a:t>c</a:t>
            </a:r>
            <a:r>
              <a:rPr lang="it-IT" sz="1400" dirty="0">
                <a:latin typeface="+mn-lt"/>
              </a:rPr>
              <a:t>) </a:t>
            </a:r>
            <a:r>
              <a:rPr lang="it-IT" sz="1400" dirty="0" smtClean="0">
                <a:latin typeface="+mn-lt"/>
              </a:rPr>
              <a:t>	coloro </a:t>
            </a:r>
            <a:r>
              <a:rPr lang="it-IT" sz="1400" dirty="0">
                <a:latin typeface="+mn-lt"/>
              </a:rPr>
              <a:t>che abbiano svolto funzioni di amministrazione, direzione e controllo in società per azioni, dando prova di adeguate capacità imprenditoriali e purché non sia intervenuta nei loro confronti dichiarazione di fallimento.</a:t>
            </a:r>
          </a:p>
          <a:p>
            <a:pPr marL="0" indent="0"/>
            <a:endParaRPr lang="it-IT" sz="1400" dirty="0" smtClean="0">
              <a:latin typeface="+mn-lt"/>
            </a:endParaRPr>
          </a:p>
          <a:p>
            <a:pPr marL="0" indent="0"/>
            <a:r>
              <a:rPr lang="it-IT" sz="1400" dirty="0" smtClean="0">
                <a:latin typeface="+mn-lt"/>
              </a:rPr>
              <a:t>Non </a:t>
            </a:r>
            <a:r>
              <a:rPr lang="it-IT" sz="1400" dirty="0">
                <a:latin typeface="+mn-lt"/>
              </a:rPr>
              <a:t>possono essere nominati curatore il coniuge, i parenti e gli affini entro il quarto grado del fallito, i creditori di questo e chi ha concorso al dissesto dell'impresa durante i due anni anteriori alla dichiarazione di fallimento, nonché chiunque si trovi in conflitto di interessi con il fallimento.</a:t>
            </a:r>
          </a:p>
        </p:txBody>
      </p:sp>
      <p:sp>
        <p:nvSpPr>
          <p:cNvPr id="18438" name="Slide Number Placeholder 3"/>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AAFE006-BCE0-4656-9F97-99E630C448DC}" type="slidenum">
              <a:rPr smtClean="0"/>
              <a:pPr fontAlgn="base">
                <a:spcBef>
                  <a:spcPct val="0"/>
                </a:spcBef>
                <a:spcAft>
                  <a:spcPct val="0"/>
                </a:spcAft>
              </a:pPr>
              <a:t>16</a:t>
            </a:fld>
            <a:endParaRPr/>
          </a:p>
        </p:txBody>
      </p:sp>
    </p:spTree>
    <p:extLst>
      <p:ext uri="{BB962C8B-B14F-4D97-AF65-F5344CB8AC3E}">
        <p14:creationId xmlns:p14="http://schemas.microsoft.com/office/powerpoint/2010/main" val="34888527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0" y="142875"/>
            <a:ext cx="9144000" cy="642938"/>
          </a:xfrm>
        </p:spPr>
        <p:txBody>
          <a:bodyPr/>
          <a:lstStyle/>
          <a:p>
            <a:pPr eaLnBrk="1" hangingPunct="1"/>
            <a:r>
              <a:rPr lang="it-IT" sz="2000" dirty="0" smtClean="0">
                <a:latin typeface="+mn-lt"/>
              </a:rPr>
              <a:t>I REQUISITI DEL PROFESSIONISTA ASSEVERATORE</a:t>
            </a:r>
            <a:endParaRPr lang="en-GB" sz="2000" dirty="0" smtClean="0">
              <a:latin typeface="+mn-lt"/>
              <a:ea typeface="ＭＳ Ｐゴシック"/>
              <a:cs typeface="ＭＳ Ｐゴシック"/>
            </a:endParaRPr>
          </a:p>
        </p:txBody>
      </p:sp>
      <p:sp>
        <p:nvSpPr>
          <p:cNvPr id="18435" name="Content Placeholder 2"/>
          <p:cNvSpPr>
            <a:spLocks noGrp="1"/>
          </p:cNvSpPr>
          <p:nvPr>
            <p:ph idx="1"/>
          </p:nvPr>
        </p:nvSpPr>
        <p:spPr bwMode="auto">
          <a:xfrm>
            <a:off x="214282" y="836712"/>
            <a:ext cx="8678197" cy="5267674"/>
          </a:xfrm>
          <a:noFill/>
          <a:ln>
            <a:miter lim="800000"/>
            <a:headEnd/>
            <a:tailEnd/>
          </a:ln>
        </p:spPr>
        <p:txBody>
          <a:bodyPr vert="horz" wrap="square" lIns="91440" tIns="45720" rIns="91440" bIns="45720" numCol="1" anchor="t" anchorCtr="0" compatLnSpc="1">
            <a:prstTxWarp prst="textNoShape">
              <a:avLst/>
            </a:prstTxWarp>
          </a:bodyPr>
          <a:lstStyle/>
          <a:p>
            <a:pPr marL="0" indent="0"/>
            <a:r>
              <a:rPr lang="it-IT" sz="1400" dirty="0" smtClean="0">
                <a:latin typeface="+mn-lt"/>
              </a:rPr>
              <a:t>Sulla base del combinato delle due norme</a:t>
            </a:r>
            <a:r>
              <a:rPr lang="it-IT" sz="1400" dirty="0">
                <a:latin typeface="+mn-lt"/>
              </a:rPr>
              <a:t>, </a:t>
            </a:r>
            <a:r>
              <a:rPr lang="it-IT" sz="1400" dirty="0" smtClean="0">
                <a:latin typeface="+mn-lt"/>
              </a:rPr>
              <a:t>il professionista : </a:t>
            </a:r>
          </a:p>
          <a:p>
            <a:pPr marL="0" indent="0"/>
            <a:endParaRPr lang="it-IT" sz="1400" dirty="0">
              <a:latin typeface="+mn-lt"/>
            </a:endParaRPr>
          </a:p>
          <a:p>
            <a:pPr marL="285750" indent="-285750">
              <a:buFontTx/>
              <a:buChar char="-"/>
            </a:pPr>
            <a:r>
              <a:rPr lang="it-IT" sz="1400" dirty="0" smtClean="0">
                <a:latin typeface="+mn-lt"/>
              </a:rPr>
              <a:t>è </a:t>
            </a:r>
            <a:r>
              <a:rPr lang="it-IT" sz="1400" b="1" dirty="0" smtClean="0">
                <a:latin typeface="+mn-lt"/>
              </a:rPr>
              <a:t>incaricato </a:t>
            </a:r>
            <a:r>
              <a:rPr lang="it-IT" sz="1400" b="1" dirty="0">
                <a:latin typeface="+mn-lt"/>
              </a:rPr>
              <a:t>dal debitore</a:t>
            </a:r>
            <a:r>
              <a:rPr lang="it-IT" sz="1400" dirty="0">
                <a:latin typeface="+mn-lt"/>
              </a:rPr>
              <a:t>, e non dal Tribunale (risolvendo così una rilevante questione interpretativa);  </a:t>
            </a:r>
          </a:p>
          <a:p>
            <a:pPr marL="285750" indent="-285750">
              <a:buFontTx/>
              <a:buChar char="-"/>
            </a:pPr>
            <a:endParaRPr lang="it-IT" sz="1400" dirty="0" smtClean="0">
              <a:latin typeface="+mn-lt"/>
            </a:endParaRPr>
          </a:p>
          <a:p>
            <a:pPr marL="285750" indent="-285750">
              <a:buFontTx/>
              <a:buChar char="-"/>
            </a:pPr>
            <a:r>
              <a:rPr lang="it-IT" sz="1400" dirty="0" smtClean="0">
                <a:latin typeface="+mn-lt"/>
              </a:rPr>
              <a:t>è </a:t>
            </a:r>
            <a:r>
              <a:rPr lang="it-IT" sz="1400" b="1" dirty="0" smtClean="0">
                <a:latin typeface="+mn-lt"/>
              </a:rPr>
              <a:t>iscritto </a:t>
            </a:r>
            <a:r>
              <a:rPr lang="it-IT" sz="1400" b="1" dirty="0">
                <a:latin typeface="+mn-lt"/>
              </a:rPr>
              <a:t>nel registro dei revisori legali ed </a:t>
            </a:r>
            <a:r>
              <a:rPr lang="it-IT" sz="1400" dirty="0">
                <a:latin typeface="+mn-lt"/>
              </a:rPr>
              <a:t>in possesso dei requisiti previsti dall'articolo 28, lettere a) e b) ;</a:t>
            </a:r>
          </a:p>
          <a:p>
            <a:pPr marL="285750" indent="-285750">
              <a:buFontTx/>
              <a:buChar char="-"/>
            </a:pPr>
            <a:endParaRPr lang="it-IT" sz="1400" dirty="0" smtClean="0">
              <a:latin typeface="+mn-lt"/>
            </a:endParaRPr>
          </a:p>
          <a:p>
            <a:pPr marL="285750" indent="-285750">
              <a:buFontTx/>
              <a:buChar char="-"/>
            </a:pPr>
            <a:r>
              <a:rPr lang="it-IT" sz="1400" dirty="0" smtClean="0">
                <a:latin typeface="+mn-lt"/>
              </a:rPr>
              <a:t>può essere avvocato, dottore commercialista, </a:t>
            </a:r>
            <a:r>
              <a:rPr lang="it-IT" sz="1400" b="1" dirty="0" smtClean="0">
                <a:latin typeface="+mn-lt"/>
              </a:rPr>
              <a:t>ragioniere</a:t>
            </a:r>
            <a:r>
              <a:rPr lang="it-IT" sz="1400" dirty="0" smtClean="0">
                <a:latin typeface="+mn-lt"/>
              </a:rPr>
              <a:t> </a:t>
            </a:r>
            <a:r>
              <a:rPr lang="it-IT" sz="1400" dirty="0">
                <a:latin typeface="+mn-lt"/>
              </a:rPr>
              <a:t>e </a:t>
            </a:r>
            <a:r>
              <a:rPr lang="it-IT" sz="1400" dirty="0" smtClean="0">
                <a:latin typeface="+mn-lt"/>
              </a:rPr>
              <a:t>ragioniere commercialista;</a:t>
            </a:r>
          </a:p>
          <a:p>
            <a:pPr marL="285750" indent="-285750">
              <a:buFontTx/>
              <a:buChar char="-"/>
            </a:pPr>
            <a:endParaRPr lang="it-IT" sz="1400" dirty="0" smtClean="0">
              <a:latin typeface="+mn-lt"/>
            </a:endParaRPr>
          </a:p>
          <a:p>
            <a:pPr marL="285750" indent="-285750">
              <a:buFontTx/>
              <a:buChar char="-"/>
            </a:pPr>
            <a:r>
              <a:rPr lang="it-IT" sz="1400" dirty="0" smtClean="0">
                <a:latin typeface="+mn-lt"/>
              </a:rPr>
              <a:t>può essere incaricato come </a:t>
            </a:r>
            <a:r>
              <a:rPr lang="it-IT" sz="1400" b="1" dirty="0" smtClean="0">
                <a:latin typeface="+mn-lt"/>
              </a:rPr>
              <a:t>studio professionale associato</a:t>
            </a:r>
            <a:r>
              <a:rPr lang="it-IT" sz="1400" dirty="0" smtClean="0">
                <a:latin typeface="+mn-lt"/>
              </a:rPr>
              <a:t> </a:t>
            </a:r>
            <a:r>
              <a:rPr lang="it-IT" sz="1400" dirty="0">
                <a:latin typeface="+mn-lt"/>
              </a:rPr>
              <a:t>o </a:t>
            </a:r>
            <a:r>
              <a:rPr lang="it-IT" sz="1400" dirty="0" smtClean="0">
                <a:latin typeface="+mn-lt"/>
              </a:rPr>
              <a:t>una </a:t>
            </a:r>
            <a:r>
              <a:rPr lang="it-IT" sz="1400" b="1" dirty="0" smtClean="0">
                <a:latin typeface="+mn-lt"/>
              </a:rPr>
              <a:t>società </a:t>
            </a:r>
            <a:r>
              <a:rPr lang="it-IT" sz="1400" b="1" dirty="0">
                <a:latin typeface="+mn-lt"/>
              </a:rPr>
              <a:t>tra </a:t>
            </a:r>
            <a:r>
              <a:rPr lang="it-IT" sz="1400" b="1" dirty="0" smtClean="0">
                <a:latin typeface="+mn-lt"/>
              </a:rPr>
              <a:t>professionisti </a:t>
            </a:r>
            <a:r>
              <a:rPr lang="it-IT" sz="1400" dirty="0" smtClean="0">
                <a:latin typeface="+mn-lt"/>
              </a:rPr>
              <a:t>se i soci sono </a:t>
            </a:r>
            <a:r>
              <a:rPr lang="it-IT" sz="1400" dirty="0">
                <a:latin typeface="+mn-lt"/>
              </a:rPr>
              <a:t>avvocati, dottori commercialisti, ragionieri e ragionieri </a:t>
            </a:r>
            <a:r>
              <a:rPr lang="it-IT" sz="1400" dirty="0" smtClean="0">
                <a:latin typeface="+mn-lt"/>
              </a:rPr>
              <a:t>commercialisti e dovendo individuare un responsabile della procedura all’atto dell’incarico;</a:t>
            </a:r>
            <a:endParaRPr lang="it-IT" sz="1400" dirty="0">
              <a:latin typeface="+mn-lt"/>
            </a:endParaRPr>
          </a:p>
          <a:p>
            <a:pPr marL="285750" indent="-285750">
              <a:buFontTx/>
              <a:buChar char="-"/>
            </a:pPr>
            <a:endParaRPr lang="it-IT" sz="1400" dirty="0">
              <a:latin typeface="+mn-lt"/>
            </a:endParaRPr>
          </a:p>
          <a:p>
            <a:pPr marL="285750" indent="-285750">
              <a:buFontTx/>
              <a:buChar char="-"/>
            </a:pPr>
            <a:r>
              <a:rPr lang="it-IT" sz="1400" dirty="0" smtClean="0">
                <a:latin typeface="+mn-lt"/>
              </a:rPr>
              <a:t>Deve essere </a:t>
            </a:r>
            <a:r>
              <a:rPr lang="it-IT" sz="1400" b="1" dirty="0">
                <a:latin typeface="+mn-lt"/>
              </a:rPr>
              <a:t>indipendente </a:t>
            </a:r>
            <a:r>
              <a:rPr lang="it-IT" sz="1400" dirty="0">
                <a:latin typeface="+mn-lt"/>
              </a:rPr>
              <a:t>non avendo rapporti personali o professionali con </a:t>
            </a:r>
            <a:r>
              <a:rPr lang="it-IT" sz="1400" dirty="0" smtClean="0">
                <a:latin typeface="+mn-lt"/>
              </a:rPr>
              <a:t>l’impresa, né con soggetti che abbiano interessi nel risanamento, tali </a:t>
            </a:r>
            <a:r>
              <a:rPr lang="it-IT" sz="1400" dirty="0">
                <a:latin typeface="+mn-lt"/>
              </a:rPr>
              <a:t>da comprometterne l’indipendenza di </a:t>
            </a:r>
            <a:r>
              <a:rPr lang="it-IT" sz="1400" dirty="0" smtClean="0">
                <a:latin typeface="+mn-lt"/>
              </a:rPr>
              <a:t>giudizio;</a:t>
            </a:r>
          </a:p>
          <a:p>
            <a:pPr marL="285750" indent="-285750">
              <a:buFontTx/>
              <a:buChar char="-"/>
            </a:pPr>
            <a:endParaRPr lang="it-IT" sz="1400" dirty="0">
              <a:latin typeface="+mn-lt"/>
            </a:endParaRPr>
          </a:p>
          <a:p>
            <a:pPr marL="285750" indent="-285750">
              <a:buFontTx/>
              <a:buChar char="-"/>
            </a:pPr>
            <a:r>
              <a:rPr lang="it-IT" sz="1400" dirty="0" smtClean="0">
                <a:latin typeface="+mn-lt"/>
              </a:rPr>
              <a:t>Possiede </a:t>
            </a:r>
            <a:r>
              <a:rPr lang="it-IT" sz="1400" dirty="0">
                <a:latin typeface="+mn-lt"/>
              </a:rPr>
              <a:t>i requisiti previsti dall'articolo 2399 del codice civile (man</a:t>
            </a:r>
            <a:r>
              <a:rPr lang="it-IT" sz="1400" b="1" dirty="0">
                <a:latin typeface="+mn-lt"/>
              </a:rPr>
              <a:t>canza di rapporti di parentela ed affinità con amministratori e sindaci</a:t>
            </a:r>
            <a:r>
              <a:rPr lang="it-IT" sz="1400" dirty="0" smtClean="0">
                <a:latin typeface="+mn-lt"/>
              </a:rPr>
              <a:t>);</a:t>
            </a:r>
          </a:p>
          <a:p>
            <a:pPr marL="285750" indent="-285750">
              <a:buFontTx/>
              <a:buChar char="-"/>
            </a:pPr>
            <a:endParaRPr lang="it-IT" sz="1400" dirty="0">
              <a:latin typeface="+mn-lt"/>
            </a:endParaRPr>
          </a:p>
          <a:p>
            <a:pPr marL="285750" indent="-285750">
              <a:buFontTx/>
              <a:buChar char="-"/>
            </a:pPr>
            <a:r>
              <a:rPr lang="it-IT" sz="1400" dirty="0" smtClean="0">
                <a:latin typeface="+mn-lt"/>
              </a:rPr>
              <a:t>Non ha avuto, </a:t>
            </a:r>
            <a:r>
              <a:rPr lang="it-IT" sz="1400" dirty="0">
                <a:latin typeface="+mn-lt"/>
              </a:rPr>
              <a:t>neanche per il tramite di soggetti con i quali è unito in associazione professionale, </a:t>
            </a:r>
            <a:r>
              <a:rPr lang="it-IT" sz="1400" b="1" dirty="0">
                <a:latin typeface="+mn-lt"/>
              </a:rPr>
              <a:t>rapporti di lavoro autonomo o subordinato </a:t>
            </a:r>
            <a:r>
              <a:rPr lang="it-IT" sz="1400" dirty="0">
                <a:latin typeface="+mn-lt"/>
              </a:rPr>
              <a:t>(né abbia partecipato agli organi di amministrazione o di controllo) con il medesimo debitore nei </a:t>
            </a:r>
            <a:r>
              <a:rPr lang="it-IT" sz="1400" b="1" dirty="0">
                <a:latin typeface="+mn-lt"/>
              </a:rPr>
              <a:t>cinque anni </a:t>
            </a:r>
            <a:r>
              <a:rPr lang="it-IT" sz="1400" dirty="0" smtClean="0">
                <a:latin typeface="+mn-lt"/>
              </a:rPr>
              <a:t>precedenti</a:t>
            </a:r>
            <a:r>
              <a:rPr lang="it-IT" sz="1400" dirty="0">
                <a:latin typeface="+mn-lt"/>
              </a:rPr>
              <a:t>.</a:t>
            </a:r>
            <a:endParaRPr lang="it-IT" sz="1400" dirty="0" smtClean="0">
              <a:latin typeface="+mn-lt"/>
            </a:endParaRPr>
          </a:p>
          <a:p>
            <a:pPr marL="285750" indent="-285750">
              <a:buFontTx/>
              <a:buChar char="-"/>
            </a:pPr>
            <a:endParaRPr lang="it-IT" sz="1400" dirty="0">
              <a:latin typeface="+mn-lt"/>
            </a:endParaRPr>
          </a:p>
          <a:p>
            <a:pPr marL="285750" indent="-285750">
              <a:buFontTx/>
              <a:buChar char="-"/>
            </a:pPr>
            <a:r>
              <a:rPr lang="it-IT" sz="1400" dirty="0" smtClean="0">
                <a:latin typeface="+mn-lt"/>
              </a:rPr>
              <a:t>.</a:t>
            </a:r>
            <a:endParaRPr lang="it-IT" sz="1400" dirty="0">
              <a:latin typeface="+mn-lt"/>
            </a:endParaRPr>
          </a:p>
          <a:p>
            <a:pPr marL="0" indent="0"/>
            <a:r>
              <a:rPr lang="it-IT" sz="1400" dirty="0" smtClean="0">
                <a:latin typeface="+mn-lt"/>
              </a:rPr>
              <a:t> </a:t>
            </a:r>
            <a:endParaRPr lang="it-IT" sz="1400" dirty="0">
              <a:latin typeface="+mn-lt"/>
            </a:endParaRPr>
          </a:p>
          <a:p>
            <a:pPr marL="0" indent="0" eaLnBrk="1" hangingPunct="1">
              <a:lnSpc>
                <a:spcPct val="150000"/>
              </a:lnSpc>
            </a:pPr>
            <a:endParaRPr lang="en-GB" sz="1400" dirty="0">
              <a:latin typeface="+mn-lt"/>
            </a:endParaRPr>
          </a:p>
        </p:txBody>
      </p:sp>
      <p:sp>
        <p:nvSpPr>
          <p:cNvPr id="18438" name="Slide Number Placeholder 3"/>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AAFE006-BCE0-4656-9F97-99E630C448DC}" type="slidenum">
              <a:rPr/>
              <a:pPr fontAlgn="base">
                <a:spcBef>
                  <a:spcPct val="0"/>
                </a:spcBef>
                <a:spcAft>
                  <a:spcPct val="0"/>
                </a:spcAft>
              </a:pPr>
              <a:t>17</a:t>
            </a:fld>
            <a:endParaRPr/>
          </a:p>
        </p:txBody>
      </p:sp>
    </p:spTree>
    <p:extLst>
      <p:ext uri="{BB962C8B-B14F-4D97-AF65-F5344CB8AC3E}">
        <p14:creationId xmlns:p14="http://schemas.microsoft.com/office/powerpoint/2010/main" val="16827272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olo 1"/>
          <p:cNvSpPr>
            <a:spLocks noGrp="1"/>
          </p:cNvSpPr>
          <p:nvPr>
            <p:ph type="title"/>
          </p:nvPr>
        </p:nvSpPr>
        <p:spPr/>
        <p:txBody>
          <a:bodyPr/>
          <a:lstStyle/>
          <a:p>
            <a:pPr eaLnBrk="1" hangingPunct="1"/>
            <a:r>
              <a:rPr lang="it-IT" dirty="0" smtClean="0">
                <a:latin typeface="+mn-lt"/>
              </a:rPr>
              <a:t>PARTE 3 </a:t>
            </a:r>
            <a:endParaRPr lang="en-GB" dirty="0" smtClean="0">
              <a:latin typeface="+mn-lt"/>
            </a:endParaRPr>
          </a:p>
        </p:txBody>
      </p:sp>
      <p:sp>
        <p:nvSpPr>
          <p:cNvPr id="17435" name="Slide Number Placeholder 3"/>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B1895FA-AFFB-44CC-A502-A57238B9B53B}" type="slidenum">
              <a:rPr/>
              <a:pPr fontAlgn="base">
                <a:spcBef>
                  <a:spcPct val="0"/>
                </a:spcBef>
                <a:spcAft>
                  <a:spcPct val="0"/>
                </a:spcAft>
              </a:pPr>
              <a:t>18</a:t>
            </a:fld>
            <a:endParaRPr/>
          </a:p>
        </p:txBody>
      </p:sp>
      <p:sp>
        <p:nvSpPr>
          <p:cNvPr id="30" name="Rettangolo 15"/>
          <p:cNvSpPr>
            <a:spLocks noChangeArrowheads="1"/>
          </p:cNvSpPr>
          <p:nvPr/>
        </p:nvSpPr>
        <p:spPr bwMode="auto">
          <a:xfrm>
            <a:off x="357158" y="2236553"/>
            <a:ext cx="8193115" cy="1754326"/>
          </a:xfrm>
          <a:prstGeom prst="rect">
            <a:avLst/>
          </a:prstGeom>
          <a:noFill/>
          <a:ln w="9525">
            <a:noFill/>
            <a:miter lim="800000"/>
            <a:headEnd/>
            <a:tailEnd/>
          </a:ln>
        </p:spPr>
        <p:txBody>
          <a:bodyPr wrap="square">
            <a:spAutoFit/>
          </a:bodyPr>
          <a:lstStyle/>
          <a:p>
            <a:pPr algn="ctr">
              <a:lnSpc>
                <a:spcPct val="150000"/>
              </a:lnSpc>
              <a:spcBef>
                <a:spcPct val="20000"/>
              </a:spcBef>
            </a:pPr>
            <a:r>
              <a:rPr lang="en-GB" sz="3600" b="1" dirty="0" smtClean="0">
                <a:solidFill>
                  <a:srgbClr val="1F497D"/>
                </a:solidFill>
                <a:latin typeface="+mn-lt"/>
              </a:rPr>
              <a:t>IL </a:t>
            </a:r>
            <a:r>
              <a:rPr lang="en-GB" sz="3600" b="1" dirty="0">
                <a:solidFill>
                  <a:srgbClr val="1F497D"/>
                </a:solidFill>
                <a:latin typeface="+mn-lt"/>
              </a:rPr>
              <a:t>MONITORAGGIO DEL </a:t>
            </a:r>
            <a:r>
              <a:rPr lang="en-GB" sz="3600" b="1" dirty="0" smtClean="0">
                <a:solidFill>
                  <a:srgbClr val="1F497D"/>
                </a:solidFill>
                <a:latin typeface="+mn-lt"/>
              </a:rPr>
              <a:t>PIANO E LA RIATTESTAZIONE</a:t>
            </a:r>
          </a:p>
        </p:txBody>
      </p:sp>
    </p:spTree>
    <p:extLst>
      <p:ext uri="{BB962C8B-B14F-4D97-AF65-F5344CB8AC3E}">
        <p14:creationId xmlns:p14="http://schemas.microsoft.com/office/powerpoint/2010/main" val="21545218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0" y="142875"/>
            <a:ext cx="9144000" cy="642938"/>
          </a:xfrm>
        </p:spPr>
        <p:txBody>
          <a:bodyPr/>
          <a:lstStyle/>
          <a:p>
            <a:pPr marL="0" indent="0" eaLnBrk="1" hangingPunct="1">
              <a:lnSpc>
                <a:spcPct val="150000"/>
              </a:lnSpc>
            </a:pPr>
            <a:r>
              <a:rPr lang="it-IT" dirty="0" smtClean="0">
                <a:latin typeface="+mn-lt"/>
                <a:ea typeface="ＭＳ Ｐゴシック"/>
                <a:cs typeface="ＭＳ Ｐゴシック"/>
              </a:rPr>
              <a:t>MONITORAGGIO E RIASSEVERAZIONE</a:t>
            </a:r>
            <a:endParaRPr lang="it-IT" dirty="0">
              <a:latin typeface="+mn-lt"/>
              <a:ea typeface="ＭＳ Ｐゴシック"/>
              <a:cs typeface="ＭＳ Ｐゴシック"/>
            </a:endParaRPr>
          </a:p>
        </p:txBody>
      </p:sp>
      <p:sp>
        <p:nvSpPr>
          <p:cNvPr id="18435" name="Content Placeholder 2"/>
          <p:cNvSpPr>
            <a:spLocks noGrp="1"/>
          </p:cNvSpPr>
          <p:nvPr>
            <p:ph idx="1"/>
          </p:nvPr>
        </p:nvSpPr>
        <p:spPr bwMode="auto">
          <a:xfrm>
            <a:off x="142844" y="857232"/>
            <a:ext cx="8786874" cy="5391170"/>
          </a:xfrm>
          <a:noFill/>
          <a:ln>
            <a:miter lim="800000"/>
            <a:headEnd/>
            <a:tailEnd/>
          </a:ln>
        </p:spPr>
        <p:txBody>
          <a:bodyPr vert="horz" wrap="square" lIns="91440" tIns="45720" rIns="91440" bIns="45720" numCol="1" anchor="t" anchorCtr="0" compatLnSpc="1">
            <a:prstTxWarp prst="textNoShape">
              <a:avLst/>
            </a:prstTxWarp>
          </a:bodyPr>
          <a:lstStyle/>
          <a:p>
            <a:pPr marL="0" indent="0"/>
            <a:r>
              <a:rPr lang="it-IT" sz="1400" dirty="0" smtClean="0">
                <a:latin typeface="+mn-lt"/>
              </a:rPr>
              <a:t>I riferimenti normativi relativi ai contenuti dell’attestazione emergono, come detto, tra l’altro, dall’</a:t>
            </a:r>
            <a:r>
              <a:rPr lang="it-IT" sz="1400" dirty="0" smtClean="0">
                <a:latin typeface="+mn-lt"/>
                <a:ea typeface="ＭＳ Ｐゴシック"/>
                <a:cs typeface="ＭＳ Ｐゴシック"/>
              </a:rPr>
              <a:t> Art</a:t>
            </a:r>
            <a:r>
              <a:rPr lang="it-IT" sz="1400" dirty="0">
                <a:latin typeface="+mn-lt"/>
                <a:ea typeface="ＭＳ Ｐゴシック"/>
                <a:cs typeface="ＭＳ Ｐゴシック"/>
              </a:rPr>
              <a:t>. 161, comma </a:t>
            </a:r>
            <a:r>
              <a:rPr lang="it-IT" sz="1400" dirty="0" smtClean="0">
                <a:latin typeface="+mn-lt"/>
                <a:ea typeface="ＭＳ Ｐゴシック"/>
                <a:cs typeface="ＭＳ Ｐゴシック"/>
              </a:rPr>
              <a:t>3, secondo il quale: </a:t>
            </a:r>
            <a:endParaRPr lang="it-IT" sz="1400" dirty="0" smtClean="0">
              <a:latin typeface="+mn-lt"/>
              <a:ea typeface="ＭＳ Ｐゴシック"/>
              <a:cs typeface="ＭＳ Ｐゴシック"/>
            </a:endParaRPr>
          </a:p>
          <a:p>
            <a:pPr marL="0" indent="0"/>
            <a:endParaRPr lang="it-IT" sz="1400" dirty="0" smtClean="0">
              <a:latin typeface="+mn-lt"/>
              <a:ea typeface="ＭＳ Ｐゴシック"/>
              <a:cs typeface="ＭＳ Ｐゴシック"/>
            </a:endParaRPr>
          </a:p>
          <a:p>
            <a:pPr marL="0" indent="0"/>
            <a:r>
              <a:rPr lang="it-IT" sz="1400" dirty="0" smtClean="0">
                <a:latin typeface="+mn-lt"/>
                <a:ea typeface="ＭＳ Ｐゴシック"/>
                <a:cs typeface="ＭＳ Ｐゴシック"/>
              </a:rPr>
              <a:t>Il </a:t>
            </a:r>
            <a:r>
              <a:rPr lang="it-IT" sz="1400" dirty="0">
                <a:latin typeface="+mn-lt"/>
                <a:ea typeface="ＭＳ Ｐゴシック"/>
                <a:cs typeface="ＭＳ Ｐゴシック"/>
              </a:rPr>
              <a:t>piano e la documentazione di cui ai commi precedenti devono essere accompagnati dalla relazione di un professionista, designato dal debitore, in possesso dei requisiti di cui all'articolo 67, terzo comma, lettera d), che attesti la veridicità dei dati aziendali e la fattibilità del piano medesimo. </a:t>
            </a:r>
            <a:r>
              <a:rPr lang="it-IT" sz="1400" b="1" dirty="0">
                <a:latin typeface="+mn-lt"/>
                <a:ea typeface="ＭＳ Ｐゴシック"/>
                <a:cs typeface="ＭＳ Ｐゴシック"/>
              </a:rPr>
              <a:t>Analoga relazione deve essere presentata nel caso di modifiche sostanziali della proposta o del </a:t>
            </a:r>
            <a:r>
              <a:rPr lang="it-IT" sz="1400" b="1" dirty="0" smtClean="0">
                <a:latin typeface="+mn-lt"/>
                <a:ea typeface="ＭＳ Ｐゴシック"/>
                <a:cs typeface="ＭＳ Ｐゴシック"/>
              </a:rPr>
              <a:t>piano</a:t>
            </a:r>
          </a:p>
          <a:p>
            <a:pPr marL="0" indent="0"/>
            <a:endParaRPr lang="it-IT" sz="1400" dirty="0" smtClean="0">
              <a:latin typeface="+mn-lt"/>
              <a:ea typeface="ＭＳ Ｐゴシック"/>
              <a:cs typeface="ＭＳ Ｐゴシック"/>
            </a:endParaRPr>
          </a:p>
          <a:p>
            <a:pPr marL="0" indent="0"/>
            <a:r>
              <a:rPr lang="it-IT" sz="1400" dirty="0" smtClean="0">
                <a:latin typeface="+mn-lt"/>
                <a:ea typeface="ＭＳ Ｐゴシック"/>
                <a:cs typeface="ＭＳ Ｐゴシック"/>
              </a:rPr>
              <a:t>Si </a:t>
            </a:r>
            <a:r>
              <a:rPr lang="it-IT" sz="1400" dirty="0" smtClean="0">
                <a:latin typeface="+mn-lt"/>
                <a:ea typeface="ＭＳ Ｐゴシック"/>
                <a:cs typeface="ＭＳ Ｐゴシック"/>
              </a:rPr>
              <a:t>possono identificare vari casi in cui si debba procedere alla </a:t>
            </a:r>
            <a:r>
              <a:rPr lang="it-IT" sz="1400" dirty="0" err="1" smtClean="0">
                <a:latin typeface="+mn-lt"/>
                <a:ea typeface="ＭＳ Ｐゴシック"/>
                <a:cs typeface="ＭＳ Ｐゴシック"/>
              </a:rPr>
              <a:t>riasseverazione</a:t>
            </a:r>
            <a:r>
              <a:rPr lang="it-IT" sz="1400" dirty="0" smtClean="0">
                <a:latin typeface="+mn-lt"/>
                <a:ea typeface="ＭＳ Ｐゴシック"/>
                <a:cs typeface="ＭＳ Ｐゴシック"/>
              </a:rPr>
              <a:t>:</a:t>
            </a:r>
          </a:p>
          <a:p>
            <a:pPr marL="285750" indent="-285750">
              <a:buFontTx/>
              <a:buChar char="-"/>
            </a:pPr>
            <a:r>
              <a:rPr lang="it-IT" sz="1400" dirty="0" smtClean="0">
                <a:latin typeface="+mn-lt"/>
                <a:ea typeface="ＭＳ Ｐゴシック"/>
                <a:cs typeface="ＭＳ Ｐゴシック"/>
              </a:rPr>
              <a:t>laddove </a:t>
            </a:r>
            <a:r>
              <a:rPr lang="it-IT" sz="1400" dirty="0" smtClean="0">
                <a:latin typeface="+mn-lt"/>
                <a:ea typeface="ＭＳ Ｐゴシック"/>
                <a:cs typeface="ＭＳ Ｐゴシック"/>
              </a:rPr>
              <a:t>il Piano sia dichiarato improcedibile a causa della mancata approvazione da parte dei creditori e se ne presenti uno nuovo cui si apportino modifiche sostanziali</a:t>
            </a:r>
            <a:r>
              <a:rPr lang="it-IT" sz="1400" dirty="0" smtClean="0">
                <a:latin typeface="+mn-lt"/>
                <a:ea typeface="ＭＳ Ｐゴシック"/>
                <a:cs typeface="ＭＳ Ｐゴシック"/>
              </a:rPr>
              <a:t>;</a:t>
            </a:r>
          </a:p>
          <a:p>
            <a:pPr marL="285750" indent="-285750">
              <a:buFontTx/>
              <a:buChar char="-"/>
            </a:pPr>
            <a:endParaRPr lang="it-IT" sz="1400" dirty="0" smtClean="0">
              <a:latin typeface="+mn-lt"/>
              <a:ea typeface="ＭＳ Ｐゴシック"/>
              <a:cs typeface="ＭＳ Ｐゴシック"/>
            </a:endParaRPr>
          </a:p>
          <a:p>
            <a:pPr marL="285750" indent="-285750">
              <a:buFontTx/>
              <a:buChar char="-"/>
            </a:pPr>
            <a:r>
              <a:rPr lang="it-IT" sz="1400" dirty="0" smtClean="0">
                <a:latin typeface="+mn-lt"/>
                <a:ea typeface="ＭＳ Ｐゴシック"/>
                <a:cs typeface="ＭＳ Ｐゴシック"/>
              </a:rPr>
              <a:t>Se il Piano è revocato dal Tribunale ai sensi dell’Art. 186-bis ed il debitore modifica la proposta originaria risultata ex post inadeguata;</a:t>
            </a:r>
            <a:endParaRPr lang="it-IT" sz="1400" dirty="0" smtClean="0">
              <a:latin typeface="+mn-lt"/>
              <a:ea typeface="ＭＳ Ｐゴシック"/>
              <a:cs typeface="ＭＳ Ｐゴシック"/>
            </a:endParaRPr>
          </a:p>
          <a:p>
            <a:pPr marL="285750" indent="-285750">
              <a:buFontTx/>
              <a:buChar char="-"/>
            </a:pPr>
            <a:endParaRPr lang="it-IT" sz="1400" dirty="0" smtClean="0">
              <a:latin typeface="+mn-lt"/>
              <a:ea typeface="ＭＳ Ｐゴシック"/>
              <a:cs typeface="ＭＳ Ｐゴシック"/>
            </a:endParaRPr>
          </a:p>
          <a:p>
            <a:pPr marL="285750" indent="-285750">
              <a:buFontTx/>
              <a:buChar char="-"/>
            </a:pPr>
            <a:r>
              <a:rPr lang="it-IT" sz="1400" dirty="0" smtClean="0">
                <a:latin typeface="+mn-lt"/>
                <a:ea typeface="ＭＳ Ｐゴシック"/>
                <a:cs typeface="ＭＳ Ｐゴシック"/>
              </a:rPr>
              <a:t>laddove </a:t>
            </a:r>
            <a:r>
              <a:rPr lang="it-IT" sz="1400" dirty="0" smtClean="0">
                <a:latin typeface="+mn-lt"/>
                <a:ea typeface="ＭＳ Ｐゴシック"/>
                <a:cs typeface="ＭＳ Ｐゴシック"/>
              </a:rPr>
              <a:t>sia stato presentato un Piano ma, essendo trascorso tempo, si renda necessaria una nuova predisposizione eventualmente fondata su dati più aggiornati;</a:t>
            </a:r>
          </a:p>
          <a:p>
            <a:pPr marL="285750" indent="-285750">
              <a:buFontTx/>
              <a:buChar char="-"/>
            </a:pPr>
            <a:endParaRPr lang="it-IT" sz="1400" dirty="0" smtClean="0">
              <a:latin typeface="+mn-lt"/>
              <a:ea typeface="ＭＳ Ｐゴシック"/>
              <a:cs typeface="ＭＳ Ｐゴシック"/>
            </a:endParaRPr>
          </a:p>
          <a:p>
            <a:pPr marL="285750" indent="-285750">
              <a:buFontTx/>
              <a:buChar char="-"/>
            </a:pPr>
            <a:r>
              <a:rPr lang="it-IT" sz="1400" dirty="0" smtClean="0">
                <a:latin typeface="+mn-lt"/>
                <a:ea typeface="ＭＳ Ｐゴシック"/>
                <a:cs typeface="ＭＳ Ｐゴシック"/>
              </a:rPr>
              <a:t>laddove</a:t>
            </a:r>
            <a:r>
              <a:rPr lang="it-IT" sz="1400" dirty="0" smtClean="0">
                <a:latin typeface="+mn-lt"/>
                <a:ea typeface="ＭＳ Ｐゴシック"/>
                <a:cs typeface="ＭＳ Ｐゴシック"/>
              </a:rPr>
              <a:t>, nel corso di esecuzione del Piano, intervengano modifiche sostanziali nei presupposti sui quali </a:t>
            </a:r>
            <a:r>
              <a:rPr lang="it-IT" sz="1400" dirty="0">
                <a:latin typeface="+mn-lt"/>
                <a:ea typeface="ＭＳ Ｐゴシック"/>
                <a:cs typeface="ＭＳ Ｐゴシック"/>
              </a:rPr>
              <a:t>lo </a:t>
            </a:r>
            <a:r>
              <a:rPr lang="it-IT" sz="1400" dirty="0" smtClean="0">
                <a:latin typeface="+mn-lt"/>
                <a:ea typeface="ＭＳ Ｐゴシック"/>
                <a:cs typeface="ＭＳ Ｐゴシック"/>
              </a:rPr>
              <a:t>stesso si basa.  Le Linee Guida </a:t>
            </a:r>
            <a:r>
              <a:rPr lang="it-IT" sz="1400" dirty="0" err="1" smtClean="0">
                <a:latin typeface="+mn-lt"/>
                <a:ea typeface="ＭＳ Ｐゴシック"/>
                <a:cs typeface="ＭＳ Ｐゴシック"/>
              </a:rPr>
              <a:t>Assonime</a:t>
            </a:r>
            <a:r>
              <a:rPr lang="it-IT" sz="1400" dirty="0" smtClean="0">
                <a:latin typeface="+mn-lt"/>
                <a:ea typeface="ＭＳ Ｐゴシック"/>
                <a:cs typeface="ＭＳ Ｐゴシック"/>
              </a:rPr>
              <a:t> – CNDC – Università di Firenze, seppure riferite ai piani di cui all’art. 182-bis e art. 67, c. 3, l. d) L.F., suggerivano l’esigenza di un costante monitoraggio del piano (anche da parte dell’attestatore) e la necessità della sua revisione, ove si </a:t>
            </a:r>
            <a:r>
              <a:rPr lang="it-IT" sz="1400" dirty="0">
                <a:latin typeface="+mn-lt"/>
                <a:ea typeface="ＭＳ Ｐゴシック"/>
                <a:cs typeface="ＭＳ Ｐゴシック"/>
              </a:rPr>
              <a:t>verificassero scostamenti rilevanti tra le ipotesi di Piano e la realtà fattuale, e alla sua </a:t>
            </a:r>
            <a:r>
              <a:rPr lang="it-IT" sz="1400" dirty="0" err="1">
                <a:latin typeface="+mn-lt"/>
                <a:ea typeface="ＭＳ Ｐゴシック"/>
                <a:cs typeface="ＭＳ Ｐゴシック"/>
              </a:rPr>
              <a:t>riasseverazione</a:t>
            </a:r>
            <a:r>
              <a:rPr lang="it-IT" sz="1400" dirty="0">
                <a:latin typeface="+mn-lt"/>
                <a:ea typeface="ＭＳ Ｐゴシック"/>
                <a:cs typeface="ＭＳ Ｐゴシック"/>
              </a:rPr>
              <a:t>.</a:t>
            </a:r>
          </a:p>
        </p:txBody>
      </p:sp>
      <p:sp>
        <p:nvSpPr>
          <p:cNvPr id="18438" name="Slide Number Placeholder 3"/>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AAFE006-BCE0-4656-9F97-99E630C448DC}" type="slidenum">
              <a:rPr/>
              <a:pPr fontAlgn="base">
                <a:spcBef>
                  <a:spcPct val="0"/>
                </a:spcBef>
                <a:spcAft>
                  <a:spcPct val="0"/>
                </a:spcAft>
              </a:pPr>
              <a:t>19</a:t>
            </a:fld>
            <a:endParaRPr/>
          </a:p>
        </p:txBody>
      </p:sp>
    </p:spTree>
    <p:extLst>
      <p:ext uri="{BB962C8B-B14F-4D97-AF65-F5344CB8AC3E}">
        <p14:creationId xmlns:p14="http://schemas.microsoft.com/office/powerpoint/2010/main" val="2158127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olo 1"/>
          <p:cNvSpPr>
            <a:spLocks noGrp="1"/>
          </p:cNvSpPr>
          <p:nvPr>
            <p:ph type="title"/>
          </p:nvPr>
        </p:nvSpPr>
        <p:spPr/>
        <p:txBody>
          <a:bodyPr/>
          <a:lstStyle/>
          <a:p>
            <a:pPr eaLnBrk="1" hangingPunct="1"/>
            <a:r>
              <a:rPr lang="it-IT" dirty="0" smtClean="0">
                <a:latin typeface="+mn-lt"/>
              </a:rPr>
              <a:t>PROGRAMMA </a:t>
            </a:r>
            <a:endParaRPr lang="en-GB" dirty="0" smtClean="0">
              <a:latin typeface="+mn-lt"/>
            </a:endParaRPr>
          </a:p>
        </p:txBody>
      </p:sp>
      <p:sp>
        <p:nvSpPr>
          <p:cNvPr id="17435" name="Slide Number Placeholder 3"/>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B1895FA-AFFB-44CC-A502-A57238B9B53B}" type="slidenum">
              <a:rPr/>
              <a:pPr fontAlgn="base">
                <a:spcBef>
                  <a:spcPct val="0"/>
                </a:spcBef>
                <a:spcAft>
                  <a:spcPct val="0"/>
                </a:spcAft>
              </a:pPr>
              <a:t>2</a:t>
            </a:fld>
            <a:endParaRPr/>
          </a:p>
        </p:txBody>
      </p:sp>
      <p:sp>
        <p:nvSpPr>
          <p:cNvPr id="30" name="Rettangolo 15"/>
          <p:cNvSpPr>
            <a:spLocks noChangeArrowheads="1"/>
          </p:cNvSpPr>
          <p:nvPr/>
        </p:nvSpPr>
        <p:spPr bwMode="auto">
          <a:xfrm>
            <a:off x="251520" y="908720"/>
            <a:ext cx="8568952" cy="5221942"/>
          </a:xfrm>
          <a:prstGeom prst="rect">
            <a:avLst/>
          </a:prstGeom>
          <a:noFill/>
          <a:ln w="9525">
            <a:noFill/>
            <a:miter lim="800000"/>
            <a:headEnd/>
            <a:tailEnd/>
          </a:ln>
        </p:spPr>
        <p:txBody>
          <a:bodyPr wrap="square">
            <a:spAutoFit/>
          </a:bodyPr>
          <a:lstStyle/>
          <a:p>
            <a:pPr marL="361950" indent="-361950" algn="just">
              <a:lnSpc>
                <a:spcPts val="2500"/>
              </a:lnSpc>
              <a:buFontTx/>
              <a:buChar char="-"/>
            </a:pPr>
            <a:r>
              <a:rPr lang="it-IT" sz="1600" dirty="0" smtClean="0">
                <a:solidFill>
                  <a:srgbClr val="1F497D"/>
                </a:solidFill>
                <a:latin typeface="+mn-lt"/>
              </a:rPr>
              <a:t>Il </a:t>
            </a:r>
            <a:r>
              <a:rPr lang="it-IT" sz="1600" dirty="0">
                <a:solidFill>
                  <a:srgbClr val="1F497D"/>
                </a:solidFill>
                <a:latin typeface="+mn-lt"/>
              </a:rPr>
              <a:t>dettato normativo del nuovo art. 186-bis L.F., le novità di tipo privatistico e pubblicistico e la moratoria di anno per il pagamento dei creditori  privilegiati, pignoratizi e ipotecari </a:t>
            </a:r>
            <a:endParaRPr lang="it-IT" sz="1600" dirty="0" smtClean="0">
              <a:solidFill>
                <a:srgbClr val="1F497D"/>
              </a:solidFill>
              <a:latin typeface="+mn-lt"/>
            </a:endParaRPr>
          </a:p>
          <a:p>
            <a:pPr marL="361950" indent="-361950" algn="just">
              <a:lnSpc>
                <a:spcPts val="2500"/>
              </a:lnSpc>
            </a:pPr>
            <a:r>
              <a:rPr lang="it-IT" sz="1600" dirty="0">
                <a:solidFill>
                  <a:srgbClr val="1F497D"/>
                </a:solidFill>
                <a:latin typeface="+mn-lt"/>
              </a:rPr>
              <a:t>	</a:t>
            </a:r>
            <a:r>
              <a:rPr lang="it-IT" sz="1600" dirty="0" smtClean="0">
                <a:solidFill>
                  <a:srgbClr val="1F497D"/>
                </a:solidFill>
                <a:latin typeface="+mn-lt"/>
              </a:rPr>
              <a:t>(</a:t>
            </a:r>
            <a:r>
              <a:rPr lang="it-IT" sz="1600" dirty="0">
                <a:solidFill>
                  <a:srgbClr val="1F497D"/>
                </a:solidFill>
                <a:latin typeface="+mn-lt"/>
              </a:rPr>
              <a:t>dott. Giulio </a:t>
            </a:r>
            <a:r>
              <a:rPr lang="it-IT" sz="1600" dirty="0" smtClean="0">
                <a:solidFill>
                  <a:srgbClr val="1F497D"/>
                </a:solidFill>
                <a:latin typeface="+mn-lt"/>
              </a:rPr>
              <a:t>Rossetto)</a:t>
            </a:r>
          </a:p>
          <a:p>
            <a:pPr marL="361950" indent="-361950" algn="just">
              <a:lnSpc>
                <a:spcPts val="2500"/>
              </a:lnSpc>
              <a:buFontTx/>
              <a:buChar char="-"/>
            </a:pPr>
            <a:endParaRPr lang="it-IT" sz="1600" dirty="0">
              <a:solidFill>
                <a:srgbClr val="1F497D"/>
              </a:solidFill>
              <a:latin typeface="+mn-lt"/>
            </a:endParaRPr>
          </a:p>
          <a:p>
            <a:pPr marL="361950" indent="-361950" algn="just">
              <a:lnSpc>
                <a:spcPts val="2500"/>
              </a:lnSpc>
              <a:buFontTx/>
              <a:buChar char="-"/>
            </a:pPr>
            <a:r>
              <a:rPr lang="it-IT" sz="1600" dirty="0" smtClean="0">
                <a:solidFill>
                  <a:srgbClr val="1F497D"/>
                </a:solidFill>
                <a:latin typeface="+mn-lt"/>
              </a:rPr>
              <a:t>La </a:t>
            </a:r>
            <a:r>
              <a:rPr lang="it-IT" sz="1600" dirty="0">
                <a:solidFill>
                  <a:srgbClr val="1F497D"/>
                </a:solidFill>
                <a:latin typeface="+mn-lt"/>
              </a:rPr>
              <a:t>prosecuzione dei contratti tra parti private (avv. Alessandro </a:t>
            </a:r>
            <a:r>
              <a:rPr lang="it-IT" sz="1600" dirty="0" smtClean="0">
                <a:solidFill>
                  <a:srgbClr val="1F497D"/>
                </a:solidFill>
                <a:latin typeface="+mn-lt"/>
              </a:rPr>
              <a:t>Bacchi)</a:t>
            </a:r>
          </a:p>
          <a:p>
            <a:pPr marL="361950" indent="-361950" algn="just">
              <a:lnSpc>
                <a:spcPts val="2500"/>
              </a:lnSpc>
              <a:buFontTx/>
              <a:buChar char="-"/>
            </a:pPr>
            <a:endParaRPr lang="it-IT" sz="1600" dirty="0">
              <a:solidFill>
                <a:srgbClr val="1F497D"/>
              </a:solidFill>
              <a:latin typeface="+mn-lt"/>
            </a:endParaRPr>
          </a:p>
          <a:p>
            <a:pPr marL="361950" indent="-361950" algn="just">
              <a:lnSpc>
                <a:spcPts val="2500"/>
              </a:lnSpc>
              <a:buFontTx/>
              <a:buChar char="-"/>
            </a:pPr>
            <a:r>
              <a:rPr lang="it-IT" sz="1600" dirty="0" smtClean="0">
                <a:solidFill>
                  <a:srgbClr val="1F497D"/>
                </a:solidFill>
                <a:latin typeface="+mn-lt"/>
              </a:rPr>
              <a:t>La </a:t>
            </a:r>
            <a:r>
              <a:rPr lang="it-IT" sz="1600" dirty="0">
                <a:solidFill>
                  <a:srgbClr val="1F497D"/>
                </a:solidFill>
                <a:latin typeface="+mn-lt"/>
              </a:rPr>
              <a:t>prosecuzione dei contratti pubblici e la possibilità di partecipare a gare (avv. Daniele </a:t>
            </a:r>
            <a:r>
              <a:rPr lang="it-IT" sz="1600" dirty="0" smtClean="0">
                <a:solidFill>
                  <a:srgbClr val="1F497D"/>
                </a:solidFill>
                <a:latin typeface="+mn-lt"/>
              </a:rPr>
              <a:t>Spinelli)</a:t>
            </a:r>
          </a:p>
          <a:p>
            <a:pPr marL="361950" indent="-361950" algn="just">
              <a:lnSpc>
                <a:spcPts val="2500"/>
              </a:lnSpc>
              <a:buFontTx/>
              <a:buChar char="-"/>
            </a:pPr>
            <a:endParaRPr lang="it-IT" sz="1600" dirty="0">
              <a:solidFill>
                <a:srgbClr val="1F497D"/>
              </a:solidFill>
              <a:latin typeface="+mn-lt"/>
            </a:endParaRPr>
          </a:p>
          <a:p>
            <a:pPr marL="361950" indent="-361950" algn="just">
              <a:lnSpc>
                <a:spcPts val="2500"/>
              </a:lnSpc>
              <a:buFontTx/>
              <a:buChar char="-"/>
            </a:pPr>
            <a:r>
              <a:rPr lang="it-IT" sz="1600" dirty="0" smtClean="0">
                <a:solidFill>
                  <a:srgbClr val="1F497D"/>
                </a:solidFill>
                <a:latin typeface="+mn-lt"/>
              </a:rPr>
              <a:t>I </a:t>
            </a:r>
            <a:r>
              <a:rPr lang="it-IT" sz="1600" dirty="0">
                <a:solidFill>
                  <a:srgbClr val="1F497D"/>
                </a:solidFill>
                <a:latin typeface="+mn-lt"/>
              </a:rPr>
              <a:t>presupposti del piano: il business </a:t>
            </a:r>
            <a:r>
              <a:rPr lang="it-IT" sz="1600" dirty="0" err="1">
                <a:solidFill>
                  <a:srgbClr val="1F497D"/>
                </a:solidFill>
                <a:latin typeface="+mn-lt"/>
              </a:rPr>
              <a:t>plan</a:t>
            </a:r>
            <a:r>
              <a:rPr lang="it-IT" sz="1600" dirty="0">
                <a:solidFill>
                  <a:srgbClr val="1F497D"/>
                </a:solidFill>
                <a:latin typeface="+mn-lt"/>
              </a:rPr>
              <a:t> con cessione d’azienda o con conferimento in altra società, anche di nuova costituzione (Eros </a:t>
            </a:r>
            <a:r>
              <a:rPr lang="it-IT" sz="1600" dirty="0" smtClean="0">
                <a:solidFill>
                  <a:srgbClr val="1F497D"/>
                </a:solidFill>
                <a:latin typeface="+mn-lt"/>
              </a:rPr>
              <a:t>Faina)</a:t>
            </a:r>
          </a:p>
          <a:p>
            <a:pPr marL="361950" indent="-361950" algn="just">
              <a:lnSpc>
                <a:spcPts val="2500"/>
              </a:lnSpc>
              <a:buFontTx/>
              <a:buChar char="-"/>
            </a:pPr>
            <a:endParaRPr lang="it-IT" sz="1600" dirty="0">
              <a:solidFill>
                <a:srgbClr val="1F497D"/>
              </a:solidFill>
              <a:latin typeface="+mn-lt"/>
            </a:endParaRPr>
          </a:p>
          <a:p>
            <a:pPr marL="361950" indent="-361950" algn="just">
              <a:lnSpc>
                <a:spcPts val="2500"/>
              </a:lnSpc>
              <a:buFontTx/>
              <a:buChar char="-"/>
            </a:pPr>
            <a:r>
              <a:rPr lang="it-IT" sz="1600" dirty="0" smtClean="0">
                <a:solidFill>
                  <a:srgbClr val="1F497D"/>
                </a:solidFill>
                <a:latin typeface="+mn-lt"/>
              </a:rPr>
              <a:t>Il </a:t>
            </a:r>
            <a:r>
              <a:rPr lang="it-IT" sz="1600" dirty="0">
                <a:solidFill>
                  <a:srgbClr val="1F497D"/>
                </a:solidFill>
                <a:latin typeface="+mn-lt"/>
              </a:rPr>
              <a:t>ruolo del professionista alla luce delle novità normative: le attestazioni del piano - l' attestazione che la prosecuzione dell’attività è funzionale al miglior soddisfacimento dei creditori - aspetti civilistici e penalistici delle relazioni di attestazione (Filippo </a:t>
            </a:r>
            <a:r>
              <a:rPr lang="it-IT" sz="1600" dirty="0" smtClean="0">
                <a:solidFill>
                  <a:srgbClr val="1F497D"/>
                </a:solidFill>
                <a:latin typeface="+mn-lt"/>
              </a:rPr>
              <a:t>Riccardi)</a:t>
            </a:r>
          </a:p>
          <a:p>
            <a:pPr marL="361950" indent="-361950" algn="just">
              <a:lnSpc>
                <a:spcPts val="2500"/>
              </a:lnSpc>
              <a:buFontTx/>
              <a:buChar char="-"/>
            </a:pPr>
            <a:endParaRPr lang="it-IT" sz="1600" dirty="0">
              <a:solidFill>
                <a:srgbClr val="1F497D"/>
              </a:solidFill>
              <a:latin typeface="+mn-lt"/>
            </a:endParaRPr>
          </a:p>
          <a:p>
            <a:pPr marL="361950" indent="-361950" algn="just">
              <a:lnSpc>
                <a:spcPts val="2500"/>
              </a:lnSpc>
              <a:buFontTx/>
              <a:buChar char="-"/>
            </a:pPr>
            <a:r>
              <a:rPr lang="it-IT" sz="1600" dirty="0" smtClean="0">
                <a:solidFill>
                  <a:srgbClr val="1F497D"/>
                </a:solidFill>
                <a:latin typeface="+mn-lt"/>
              </a:rPr>
              <a:t>Gli </a:t>
            </a:r>
            <a:r>
              <a:rPr lang="it-IT" sz="1600" dirty="0">
                <a:solidFill>
                  <a:srgbClr val="1F497D"/>
                </a:solidFill>
                <a:latin typeface="+mn-lt"/>
              </a:rPr>
              <a:t>aspetti fiscali del concordato in continuità (Gianni </a:t>
            </a:r>
            <a:r>
              <a:rPr lang="it-IT" sz="1600" dirty="0" smtClean="0">
                <a:solidFill>
                  <a:srgbClr val="1F497D"/>
                </a:solidFill>
                <a:latin typeface="+mn-lt"/>
              </a:rPr>
              <a:t>Cianetti).</a:t>
            </a:r>
            <a:endParaRPr lang="en-GB" sz="1600" b="1" dirty="0" smtClean="0">
              <a:solidFill>
                <a:srgbClr val="1F497D"/>
              </a:solidFill>
              <a:latin typeface="+mn-lt"/>
            </a:endParaRPr>
          </a:p>
        </p:txBody>
      </p:sp>
    </p:spTree>
    <p:extLst>
      <p:ext uri="{BB962C8B-B14F-4D97-AF65-F5344CB8AC3E}">
        <p14:creationId xmlns:p14="http://schemas.microsoft.com/office/powerpoint/2010/main" val="28390629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0" y="142875"/>
            <a:ext cx="9144000" cy="642938"/>
          </a:xfrm>
        </p:spPr>
        <p:txBody>
          <a:bodyPr/>
          <a:lstStyle/>
          <a:p>
            <a:pPr marL="0" indent="0" eaLnBrk="1" hangingPunct="1">
              <a:lnSpc>
                <a:spcPct val="150000"/>
              </a:lnSpc>
            </a:pPr>
            <a:r>
              <a:rPr lang="it-IT" dirty="0" smtClean="0">
                <a:latin typeface="+mn-lt"/>
                <a:ea typeface="ＭＳ Ｐゴシック"/>
                <a:cs typeface="ＭＳ Ｐゴシック"/>
              </a:rPr>
              <a:t>MONITORAGGIO E RIASSEVERAZIONE</a:t>
            </a:r>
            <a:endParaRPr lang="it-IT" dirty="0">
              <a:latin typeface="+mn-lt"/>
              <a:ea typeface="ＭＳ Ｐゴシック"/>
              <a:cs typeface="ＭＳ Ｐゴシック"/>
            </a:endParaRPr>
          </a:p>
        </p:txBody>
      </p:sp>
      <p:sp>
        <p:nvSpPr>
          <p:cNvPr id="18435" name="Content Placeholder 2"/>
          <p:cNvSpPr>
            <a:spLocks noGrp="1"/>
          </p:cNvSpPr>
          <p:nvPr>
            <p:ph idx="1"/>
          </p:nvPr>
        </p:nvSpPr>
        <p:spPr bwMode="auto">
          <a:xfrm>
            <a:off x="142844" y="857232"/>
            <a:ext cx="8786874" cy="5391170"/>
          </a:xfrm>
          <a:noFill/>
          <a:ln>
            <a:miter lim="800000"/>
            <a:headEnd/>
            <a:tailEnd/>
          </a:ln>
        </p:spPr>
        <p:txBody>
          <a:bodyPr vert="horz" wrap="square" lIns="91440" tIns="45720" rIns="91440" bIns="45720" numCol="1" anchor="t" anchorCtr="0" compatLnSpc="1">
            <a:prstTxWarp prst="textNoShape">
              <a:avLst/>
            </a:prstTxWarp>
          </a:bodyPr>
          <a:lstStyle/>
          <a:p>
            <a:pPr marL="0" indent="0"/>
            <a:r>
              <a:rPr lang="it-IT" sz="1400" dirty="0" smtClean="0">
                <a:latin typeface="+mn-lt"/>
                <a:cs typeface="EucrosiaUPC" pitchFamily="18" charset="-34"/>
              </a:rPr>
              <a:t>In tale contesto rileva il dettato </a:t>
            </a:r>
            <a:r>
              <a:rPr lang="it-IT" sz="1400" dirty="0">
                <a:latin typeface="+mn-lt"/>
                <a:cs typeface="EucrosiaUPC" pitchFamily="18" charset="-34"/>
              </a:rPr>
              <a:t>dell’ art.67, comma </a:t>
            </a:r>
            <a:r>
              <a:rPr lang="it-IT" sz="1400" dirty="0" smtClean="0">
                <a:latin typeface="+mn-lt"/>
                <a:cs typeface="EucrosiaUPC" pitchFamily="18" charset="-34"/>
              </a:rPr>
              <a:t>3, </a:t>
            </a:r>
            <a:r>
              <a:rPr lang="it-IT" sz="1400" dirty="0" err="1" smtClean="0">
                <a:latin typeface="+mn-lt"/>
                <a:cs typeface="EucrosiaUPC" pitchFamily="18" charset="-34"/>
              </a:rPr>
              <a:t>lett</a:t>
            </a:r>
            <a:r>
              <a:rPr lang="it-IT" sz="1400" dirty="0" smtClean="0">
                <a:latin typeface="+mn-lt"/>
                <a:cs typeface="EucrosiaUPC" pitchFamily="18" charset="-34"/>
              </a:rPr>
              <a:t>. d</a:t>
            </a:r>
            <a:r>
              <a:rPr lang="it-IT" sz="1400" dirty="0">
                <a:latin typeface="+mn-lt"/>
                <a:cs typeface="EucrosiaUPC" pitchFamily="18" charset="-34"/>
              </a:rPr>
              <a:t>), L.F. </a:t>
            </a:r>
            <a:r>
              <a:rPr lang="it-IT" sz="1400" dirty="0" smtClean="0">
                <a:latin typeface="+mn-lt"/>
                <a:cs typeface="EucrosiaUPC" pitchFamily="18" charset="-34"/>
              </a:rPr>
              <a:t>relativo ai requisiti soggettivi </a:t>
            </a:r>
            <a:r>
              <a:rPr lang="it-IT" sz="1400" dirty="0">
                <a:latin typeface="+mn-lt"/>
                <a:cs typeface="EucrosiaUPC" pitchFamily="18" charset="-34"/>
              </a:rPr>
              <a:t>del professionista </a:t>
            </a:r>
            <a:r>
              <a:rPr lang="it-IT" sz="1400" dirty="0" smtClean="0">
                <a:latin typeface="+mn-lt"/>
                <a:cs typeface="EucrosiaUPC" pitchFamily="18" charset="-34"/>
              </a:rPr>
              <a:t>attestatore</a:t>
            </a:r>
          </a:p>
          <a:p>
            <a:pPr marL="0" indent="0"/>
            <a:r>
              <a:rPr lang="it-IT" sz="1400" dirty="0" smtClean="0">
                <a:latin typeface="+mn-lt"/>
              </a:rPr>
              <a:t>«(…); </a:t>
            </a:r>
            <a:r>
              <a:rPr lang="it-IT" sz="1400" dirty="0">
                <a:latin typeface="+mn-lt"/>
              </a:rPr>
              <a:t>in ogni caso, il professionista deve essere in possesso dei requisiti previsti dall'articolo 2399 del codice civile e </a:t>
            </a:r>
            <a:r>
              <a:rPr lang="it-IT" sz="1400" b="1" dirty="0">
                <a:latin typeface="+mn-lt"/>
              </a:rPr>
              <a:t>non deve, neanche per il tramite di soggetti con i quali è unito in associazione professionale, avere prestato negli ultimi cinque anni attività di lavoro subordinato o autonomo in favore del debitore </a:t>
            </a:r>
            <a:r>
              <a:rPr lang="it-IT" sz="1400" dirty="0">
                <a:latin typeface="+mn-lt"/>
              </a:rPr>
              <a:t>ovvero partecipato agli organi di amministrazione o di controllo; </a:t>
            </a:r>
            <a:r>
              <a:rPr lang="it-IT" sz="1400" dirty="0" smtClean="0">
                <a:latin typeface="+mn-lt"/>
              </a:rPr>
              <a:t>(…);»</a:t>
            </a:r>
            <a:endParaRPr lang="en-GB" sz="1400" dirty="0">
              <a:latin typeface="+mn-lt"/>
              <a:ea typeface="ＭＳ Ｐゴシック"/>
              <a:cs typeface="ＭＳ Ｐゴシック"/>
            </a:endParaRPr>
          </a:p>
          <a:p>
            <a:pPr marL="0" indent="0"/>
            <a:endParaRPr lang="it-IT" sz="1400" dirty="0" smtClean="0">
              <a:latin typeface="+mn-lt"/>
              <a:cs typeface="EucrosiaUPC" pitchFamily="18" charset="-34"/>
            </a:endParaRPr>
          </a:p>
          <a:p>
            <a:pPr marL="0" indent="0"/>
            <a:r>
              <a:rPr lang="it-IT" sz="1400" dirty="0" smtClean="0">
                <a:latin typeface="+mn-lt"/>
                <a:cs typeface="EucrosiaUPC" pitchFamily="18" charset="-34"/>
              </a:rPr>
              <a:t>Una recente circolare interpretativa del nostro consiglio nazionale, si è soffermata sul mantenimento del requisito di </a:t>
            </a:r>
            <a:r>
              <a:rPr lang="it-IT" sz="1400" b="1" dirty="0" smtClean="0">
                <a:latin typeface="+mn-lt"/>
                <a:cs typeface="EucrosiaUPC" pitchFamily="18" charset="-34"/>
              </a:rPr>
              <a:t>indipendenza</a:t>
            </a:r>
            <a:r>
              <a:rPr lang="it-IT" sz="1400" dirty="0" smtClean="0">
                <a:latin typeface="+mn-lt"/>
                <a:cs typeface="EucrosiaUPC" pitchFamily="18" charset="-34"/>
              </a:rPr>
              <a:t>, nel caso di </a:t>
            </a:r>
            <a:r>
              <a:rPr lang="it-IT" sz="1400" b="1" dirty="0" err="1" smtClean="0">
                <a:latin typeface="+mn-lt"/>
                <a:cs typeface="EucrosiaUPC" pitchFamily="18" charset="-34"/>
              </a:rPr>
              <a:t>riasseverazione</a:t>
            </a:r>
            <a:r>
              <a:rPr lang="it-IT" sz="1400" dirty="0" smtClean="0">
                <a:latin typeface="+mn-lt"/>
                <a:cs typeface="EucrosiaUPC" pitchFamily="18" charset="-34"/>
              </a:rPr>
              <a:t> del Piano. </a:t>
            </a:r>
          </a:p>
          <a:p>
            <a:pPr marL="0" indent="0"/>
            <a:r>
              <a:rPr lang="it-IT" sz="1400" b="1" dirty="0" smtClean="0">
                <a:latin typeface="+mn-lt"/>
                <a:cs typeface="EucrosiaUPC" pitchFamily="18" charset="-34"/>
              </a:rPr>
              <a:t>La Circolare n.30/IR dell’11.02.2013 esclude che un professionista che abbia attestato un piano </a:t>
            </a:r>
            <a:r>
              <a:rPr lang="it-IT" sz="1400" b="1" dirty="0">
                <a:latin typeface="+mn-lt"/>
                <a:cs typeface="EucrosiaUPC" pitchFamily="18" charset="-34"/>
              </a:rPr>
              <a:t>di risanamento </a:t>
            </a:r>
            <a:r>
              <a:rPr lang="it-IT" sz="1400" b="1" dirty="0" smtClean="0">
                <a:latin typeface="+mn-lt"/>
                <a:cs typeface="EucrosiaUPC" pitchFamily="18" charset="-34"/>
              </a:rPr>
              <a:t>(non approvato </a:t>
            </a:r>
            <a:r>
              <a:rPr lang="it-IT" sz="1400" b="1" dirty="0">
                <a:latin typeface="+mn-lt"/>
                <a:cs typeface="EucrosiaUPC" pitchFamily="18" charset="-34"/>
              </a:rPr>
              <a:t>o rigettato dai </a:t>
            </a:r>
            <a:r>
              <a:rPr lang="it-IT" sz="1400" b="1" dirty="0" smtClean="0">
                <a:latin typeface="+mn-lt"/>
                <a:cs typeface="EucrosiaUPC" pitchFamily="18" charset="-34"/>
              </a:rPr>
              <a:t>creditori), possa ricevere l’incarico per la asseverazione del Piano eventualmente integrato o modificato.</a:t>
            </a:r>
          </a:p>
          <a:p>
            <a:pPr marL="0" indent="0"/>
            <a:r>
              <a:rPr lang="it-IT" sz="1400" dirty="0" smtClean="0">
                <a:latin typeface="+mn-lt"/>
                <a:cs typeface="EucrosiaUPC" pitchFamily="18" charset="-34"/>
              </a:rPr>
              <a:t>Tale impostazione deriva da una </a:t>
            </a:r>
            <a:r>
              <a:rPr lang="it-IT" sz="1400" b="1" dirty="0" smtClean="0">
                <a:latin typeface="+mn-lt"/>
                <a:cs typeface="EucrosiaUPC" pitchFamily="18" charset="-34"/>
              </a:rPr>
              <a:t>interpretazione letterale </a:t>
            </a:r>
            <a:r>
              <a:rPr lang="it-IT" sz="1400" dirty="0" smtClean="0">
                <a:latin typeface="+mn-lt"/>
                <a:cs typeface="EucrosiaUPC" pitchFamily="18" charset="-34"/>
              </a:rPr>
              <a:t>della norma (appunto l’art.67</a:t>
            </a:r>
            <a:r>
              <a:rPr lang="it-IT" sz="1400" dirty="0">
                <a:latin typeface="+mn-lt"/>
                <a:cs typeface="EucrosiaUPC" pitchFamily="18" charset="-34"/>
              </a:rPr>
              <a:t>, comma terzo, lett.d) L.F</a:t>
            </a:r>
            <a:r>
              <a:rPr lang="it-IT" sz="1400" dirty="0" smtClean="0">
                <a:latin typeface="+mn-lt"/>
                <a:cs typeface="EucrosiaUPC" pitchFamily="18" charset="-34"/>
              </a:rPr>
              <a:t>.) laddove questa detta che “il professionista non deve avere </a:t>
            </a:r>
            <a:r>
              <a:rPr lang="it-IT" sz="1400" dirty="0">
                <a:latin typeface="+mn-lt"/>
                <a:cs typeface="EucrosiaUPC" pitchFamily="18" charset="-34"/>
              </a:rPr>
              <a:t>prestato (…) </a:t>
            </a:r>
            <a:r>
              <a:rPr lang="it-IT" sz="1400" dirty="0" smtClean="0">
                <a:latin typeface="+mn-lt"/>
                <a:cs typeface="EucrosiaUPC" pitchFamily="18" charset="-34"/>
              </a:rPr>
              <a:t>negli ultimi </a:t>
            </a:r>
            <a:r>
              <a:rPr lang="it-IT" sz="1400" dirty="0">
                <a:latin typeface="+mn-lt"/>
                <a:cs typeface="EucrosiaUPC" pitchFamily="18" charset="-34"/>
              </a:rPr>
              <a:t>cinque anni attività di lavoro subordinato o autonomo in favore del debitore</a:t>
            </a:r>
            <a:r>
              <a:rPr lang="it-IT" sz="1400" dirty="0" smtClean="0">
                <a:latin typeface="+mn-lt"/>
                <a:cs typeface="EucrosiaUPC" pitchFamily="18" charset="-34"/>
              </a:rPr>
              <a:t>” ritenendo che la precedente attività di asseverazione costituisca attività di lavoro autonomo rilevante ai fini della indipendenza. </a:t>
            </a:r>
          </a:p>
          <a:p>
            <a:pPr marL="0" indent="0"/>
            <a:endParaRPr lang="it-IT" sz="1400" dirty="0" smtClean="0">
              <a:latin typeface="+mn-lt"/>
              <a:cs typeface="EucrosiaUPC" pitchFamily="18" charset="-34"/>
            </a:endParaRPr>
          </a:p>
          <a:p>
            <a:pPr marL="0" indent="0"/>
            <a:r>
              <a:rPr lang="it-IT" sz="1400" dirty="0" smtClean="0">
                <a:latin typeface="+mn-lt"/>
                <a:cs typeface="EucrosiaUPC" pitchFamily="18" charset="-34"/>
              </a:rPr>
              <a:t>Tale interpretazione appare, invero, </a:t>
            </a:r>
            <a:r>
              <a:rPr lang="it-IT" sz="1400" b="1" dirty="0">
                <a:latin typeface="+mn-lt"/>
                <a:cs typeface="EucrosiaUPC" pitchFamily="18" charset="-34"/>
              </a:rPr>
              <a:t>non condivisibile </a:t>
            </a:r>
            <a:r>
              <a:rPr lang="it-IT" sz="1400" dirty="0" smtClean="0">
                <a:latin typeface="+mn-lt"/>
                <a:cs typeface="EucrosiaUPC" pitchFamily="18" charset="-34"/>
              </a:rPr>
              <a:t>laddove si consideri che il requisito dei cinque anni è posto a tutela dell’indipendenza e non pare che il professionista possa avere perso indipendenza per avere già svolto attività comunque finalizzata alla asseverazione del Piano.</a:t>
            </a:r>
            <a:endParaRPr lang="it-IT" sz="1400" dirty="0">
              <a:latin typeface="+mn-lt"/>
              <a:cs typeface="EucrosiaUPC" pitchFamily="18" charset="-34"/>
            </a:endParaRPr>
          </a:p>
          <a:p>
            <a:pPr marL="0" indent="0"/>
            <a:r>
              <a:rPr lang="it-IT" sz="1400" dirty="0" smtClean="0">
                <a:latin typeface="+mn-lt"/>
                <a:cs typeface="EucrosiaUPC" pitchFamily="18" charset="-34"/>
              </a:rPr>
              <a:t>SI segnale, a tale proposito, che </a:t>
            </a:r>
            <a:r>
              <a:rPr lang="it-IT" sz="1400" dirty="0">
                <a:latin typeface="+mn-lt"/>
                <a:cs typeface="EucrosiaUPC" pitchFamily="18" charset="-34"/>
              </a:rPr>
              <a:t>il </a:t>
            </a:r>
            <a:r>
              <a:rPr lang="it-IT" sz="1400" b="1" dirty="0">
                <a:latin typeface="+mn-lt"/>
                <a:cs typeface="EucrosiaUPC" pitchFamily="18" charset="-34"/>
              </a:rPr>
              <a:t>Tribunale </a:t>
            </a:r>
            <a:r>
              <a:rPr lang="it-IT" sz="1400" b="1" dirty="0" smtClean="0">
                <a:latin typeface="+mn-lt"/>
                <a:cs typeface="EucrosiaUPC" pitchFamily="18" charset="-34"/>
              </a:rPr>
              <a:t>di Milano </a:t>
            </a:r>
            <a:r>
              <a:rPr lang="it-IT" sz="1400" b="1" dirty="0">
                <a:latin typeface="+mn-lt"/>
                <a:cs typeface="EucrosiaUPC" pitchFamily="18" charset="-34"/>
              </a:rPr>
              <a:t>è pervenuto </a:t>
            </a:r>
            <a:r>
              <a:rPr lang="it-IT" sz="1400" b="1" dirty="0" smtClean="0">
                <a:latin typeface="+mn-lt"/>
                <a:cs typeface="EucrosiaUPC" pitchFamily="18" charset="-34"/>
              </a:rPr>
              <a:t>alla </a:t>
            </a:r>
            <a:r>
              <a:rPr lang="it-IT" sz="1400" b="1" dirty="0">
                <a:latin typeface="+mn-lt"/>
                <a:cs typeface="EucrosiaUPC" pitchFamily="18" charset="-34"/>
              </a:rPr>
              <a:t>differente conclusione </a:t>
            </a:r>
            <a:r>
              <a:rPr lang="it-IT" sz="1400" dirty="0" smtClean="0">
                <a:latin typeface="+mn-lt"/>
                <a:cs typeface="EucrosiaUPC" pitchFamily="18" charset="-34"/>
              </a:rPr>
              <a:t>avendo </a:t>
            </a:r>
            <a:r>
              <a:rPr lang="it-IT" sz="1400" dirty="0">
                <a:latin typeface="+mn-lt"/>
                <a:cs typeface="EucrosiaUPC" pitchFamily="18" charset="-34"/>
              </a:rPr>
              <a:t>circoscritto l’ipotesi </a:t>
            </a:r>
            <a:r>
              <a:rPr lang="it-IT" sz="1400" dirty="0" smtClean="0">
                <a:latin typeface="+mn-lt"/>
                <a:cs typeface="EucrosiaUPC" pitchFamily="18" charset="-34"/>
              </a:rPr>
              <a:t>di incompatibilità </a:t>
            </a:r>
            <a:r>
              <a:rPr lang="it-IT" sz="1400" dirty="0">
                <a:latin typeface="+mn-lt"/>
                <a:cs typeface="EucrosiaUPC" pitchFamily="18" charset="-34"/>
              </a:rPr>
              <a:t>in oggetto solo nei casi in cui il professionista abbia svolto </a:t>
            </a:r>
            <a:r>
              <a:rPr lang="it-IT" sz="1400" dirty="0" smtClean="0">
                <a:latin typeface="+mn-lt"/>
                <a:cs typeface="EucrosiaUPC" pitchFamily="18" charset="-34"/>
              </a:rPr>
              <a:t>attività diverse </a:t>
            </a:r>
            <a:r>
              <a:rPr lang="it-IT" sz="1400" dirty="0">
                <a:latin typeface="+mn-lt"/>
                <a:cs typeface="EucrosiaUPC" pitchFamily="18" charset="-34"/>
              </a:rPr>
              <a:t>da quella </a:t>
            </a:r>
            <a:r>
              <a:rPr lang="it-IT" sz="1400" dirty="0" smtClean="0">
                <a:latin typeface="+mn-lt"/>
                <a:cs typeface="EucrosiaUPC" pitchFamily="18" charset="-34"/>
              </a:rPr>
              <a:t>di attestazione eventualmente resa in </a:t>
            </a:r>
            <a:r>
              <a:rPr lang="it-IT" sz="1400" dirty="0" smtClean="0">
                <a:latin typeface="+mn-lt"/>
                <a:cs typeface="EucrosiaUPC" pitchFamily="18" charset="-34"/>
              </a:rPr>
              <a:t>precedenza</a:t>
            </a:r>
            <a:r>
              <a:rPr lang="it-IT" sz="1400" dirty="0" smtClean="0">
                <a:latin typeface="+mn-lt"/>
                <a:cs typeface="EucrosiaUPC" pitchFamily="18" charset="-34"/>
              </a:rPr>
              <a:t>.</a:t>
            </a:r>
            <a:endParaRPr lang="it-IT" sz="1400" dirty="0">
              <a:latin typeface="+mn-lt"/>
              <a:cs typeface="EucrosiaUPC" pitchFamily="18" charset="-34"/>
            </a:endParaRPr>
          </a:p>
        </p:txBody>
      </p:sp>
      <p:sp>
        <p:nvSpPr>
          <p:cNvPr id="18438" name="Slide Number Placeholder 3"/>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AAFE006-BCE0-4656-9F97-99E630C448DC}" type="slidenum">
              <a:rPr/>
              <a:pPr fontAlgn="base">
                <a:spcBef>
                  <a:spcPct val="0"/>
                </a:spcBef>
                <a:spcAft>
                  <a:spcPct val="0"/>
                </a:spcAft>
              </a:pPr>
              <a:t>20</a:t>
            </a:fld>
            <a:endParaRPr/>
          </a:p>
        </p:txBody>
      </p:sp>
    </p:spTree>
    <p:extLst>
      <p:ext uri="{BB962C8B-B14F-4D97-AF65-F5344CB8AC3E}">
        <p14:creationId xmlns:p14="http://schemas.microsoft.com/office/powerpoint/2010/main" val="38520535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olo 1"/>
          <p:cNvSpPr>
            <a:spLocks noGrp="1"/>
          </p:cNvSpPr>
          <p:nvPr>
            <p:ph type="title"/>
          </p:nvPr>
        </p:nvSpPr>
        <p:spPr/>
        <p:txBody>
          <a:bodyPr/>
          <a:lstStyle/>
          <a:p>
            <a:pPr eaLnBrk="1" hangingPunct="1"/>
            <a:r>
              <a:rPr lang="it-IT" dirty="0" smtClean="0">
                <a:latin typeface="+mn-lt"/>
              </a:rPr>
              <a:t>PARTE 4 </a:t>
            </a:r>
            <a:endParaRPr lang="en-GB" dirty="0" smtClean="0">
              <a:latin typeface="+mn-lt"/>
            </a:endParaRPr>
          </a:p>
        </p:txBody>
      </p:sp>
      <p:sp>
        <p:nvSpPr>
          <p:cNvPr id="17435" name="Slide Number Placeholder 3"/>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B1895FA-AFFB-44CC-A502-A57238B9B53B}" type="slidenum">
              <a:rPr/>
              <a:pPr fontAlgn="base">
                <a:spcBef>
                  <a:spcPct val="0"/>
                </a:spcBef>
                <a:spcAft>
                  <a:spcPct val="0"/>
                </a:spcAft>
              </a:pPr>
              <a:t>21</a:t>
            </a:fld>
            <a:endParaRPr/>
          </a:p>
        </p:txBody>
      </p:sp>
      <p:sp>
        <p:nvSpPr>
          <p:cNvPr id="30" name="Rettangolo 15"/>
          <p:cNvSpPr>
            <a:spLocks noChangeArrowheads="1"/>
          </p:cNvSpPr>
          <p:nvPr/>
        </p:nvSpPr>
        <p:spPr bwMode="auto">
          <a:xfrm>
            <a:off x="357158" y="2236553"/>
            <a:ext cx="8193115" cy="837473"/>
          </a:xfrm>
          <a:prstGeom prst="rect">
            <a:avLst/>
          </a:prstGeom>
          <a:noFill/>
          <a:ln w="9525">
            <a:noFill/>
            <a:miter lim="800000"/>
            <a:headEnd/>
            <a:tailEnd/>
          </a:ln>
        </p:spPr>
        <p:txBody>
          <a:bodyPr wrap="square">
            <a:spAutoFit/>
          </a:bodyPr>
          <a:lstStyle/>
          <a:p>
            <a:pPr algn="ctr">
              <a:lnSpc>
                <a:spcPct val="150000"/>
              </a:lnSpc>
              <a:spcBef>
                <a:spcPct val="20000"/>
              </a:spcBef>
            </a:pPr>
            <a:r>
              <a:rPr lang="en-GB" sz="3600" b="1" dirty="0" smtClean="0">
                <a:solidFill>
                  <a:srgbClr val="1F497D"/>
                </a:solidFill>
                <a:latin typeface="+mn-lt"/>
              </a:rPr>
              <a:t>PROFILI CIVILISTICI E PENALISTICI</a:t>
            </a:r>
          </a:p>
        </p:txBody>
      </p:sp>
    </p:spTree>
    <p:extLst>
      <p:ext uri="{BB962C8B-B14F-4D97-AF65-F5344CB8AC3E}">
        <p14:creationId xmlns:p14="http://schemas.microsoft.com/office/powerpoint/2010/main" val="4228733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0" y="142875"/>
            <a:ext cx="9144000" cy="642938"/>
          </a:xfrm>
        </p:spPr>
        <p:txBody>
          <a:bodyPr/>
          <a:lstStyle/>
          <a:p>
            <a:pPr eaLnBrk="1" hangingPunct="1"/>
            <a:r>
              <a:rPr lang="it-IT" sz="2000" dirty="0" smtClean="0">
                <a:latin typeface="+mn-lt"/>
              </a:rPr>
              <a:t>RESPONSABILITA’ DEL PROFESSIONISTA</a:t>
            </a:r>
            <a:endParaRPr lang="en-GB" dirty="0" smtClean="0">
              <a:latin typeface="+mn-lt"/>
              <a:ea typeface="ＭＳ Ｐゴシック"/>
              <a:cs typeface="ＭＳ Ｐゴシック"/>
            </a:endParaRPr>
          </a:p>
        </p:txBody>
      </p:sp>
      <p:sp>
        <p:nvSpPr>
          <p:cNvPr id="18435" name="Content Placeholder 2"/>
          <p:cNvSpPr>
            <a:spLocks noGrp="1"/>
          </p:cNvSpPr>
          <p:nvPr>
            <p:ph idx="1"/>
          </p:nvPr>
        </p:nvSpPr>
        <p:spPr bwMode="auto">
          <a:xfrm>
            <a:off x="214282" y="918720"/>
            <a:ext cx="8858281" cy="5462608"/>
          </a:xfrm>
          <a:noFill/>
          <a:ln>
            <a:miter lim="800000"/>
            <a:headEnd/>
            <a:tailEnd/>
          </a:ln>
        </p:spPr>
        <p:txBody>
          <a:bodyPr vert="horz" wrap="square" lIns="91440" tIns="45720" rIns="91440" bIns="45720" numCol="1" anchor="t" anchorCtr="0" compatLnSpc="1">
            <a:prstTxWarp prst="textNoShape">
              <a:avLst/>
            </a:prstTxWarp>
          </a:bodyPr>
          <a:lstStyle/>
          <a:p>
            <a:r>
              <a:rPr lang="it-IT" sz="1400" b="1" dirty="0" smtClean="0">
                <a:latin typeface="+mn-lt"/>
              </a:rPr>
              <a:t>Prima del Decreto Sviluppo:</a:t>
            </a:r>
          </a:p>
          <a:p>
            <a:endParaRPr lang="it-IT" sz="1400" b="1" dirty="0">
              <a:latin typeface="+mn-lt"/>
            </a:endParaRPr>
          </a:p>
          <a:p>
            <a:r>
              <a:rPr lang="it-IT" sz="1400" b="1" dirty="0" smtClean="0">
                <a:latin typeface="+mn-lt"/>
              </a:rPr>
              <a:t>Responsabilità civile:</a:t>
            </a:r>
            <a:endParaRPr lang="it-IT" sz="1400" b="1" dirty="0">
              <a:latin typeface="+mn-lt"/>
            </a:endParaRPr>
          </a:p>
          <a:p>
            <a:pPr marL="0" indent="0"/>
            <a:r>
              <a:rPr lang="it-IT" sz="1400" i="1" dirty="0" smtClean="0">
                <a:latin typeface="+mn-lt"/>
              </a:rPr>
              <a:t>Responsabilità </a:t>
            </a:r>
            <a:r>
              <a:rPr lang="it-IT" sz="1400" i="1" dirty="0">
                <a:latin typeface="+mn-lt"/>
              </a:rPr>
              <a:t>contrattuale </a:t>
            </a:r>
            <a:r>
              <a:rPr lang="it-IT" sz="1400" dirty="0" smtClean="0">
                <a:latin typeface="+mn-lt"/>
              </a:rPr>
              <a:t>nei </a:t>
            </a:r>
            <a:r>
              <a:rPr lang="it-IT" sz="1400" dirty="0">
                <a:latin typeface="+mn-lt"/>
              </a:rPr>
              <a:t>confronti della società o dell’imprenditore che conferisce </a:t>
            </a:r>
            <a:r>
              <a:rPr lang="it-IT" sz="1400" dirty="0" smtClean="0">
                <a:latin typeface="+mn-lt"/>
              </a:rPr>
              <a:t>l’incarico</a:t>
            </a:r>
            <a:r>
              <a:rPr lang="it-IT" sz="1400" dirty="0">
                <a:latin typeface="+mn-lt"/>
              </a:rPr>
              <a:t> </a:t>
            </a:r>
            <a:r>
              <a:rPr lang="it-IT" sz="1400" dirty="0" smtClean="0">
                <a:latin typeface="+mn-lt"/>
              </a:rPr>
              <a:t>(art</a:t>
            </a:r>
            <a:r>
              <a:rPr lang="it-IT" sz="1400" dirty="0">
                <a:latin typeface="+mn-lt"/>
              </a:rPr>
              <a:t>. 2236 </a:t>
            </a:r>
            <a:r>
              <a:rPr lang="it-IT" sz="1400" dirty="0" smtClean="0">
                <a:latin typeface="+mn-lt"/>
              </a:rPr>
              <a:t>cod. civ.) in </a:t>
            </a:r>
            <a:r>
              <a:rPr lang="it-IT" sz="1400" dirty="0">
                <a:latin typeface="+mn-lt"/>
              </a:rPr>
              <a:t>materia di responsabilità del prestatore d’opera, </a:t>
            </a:r>
            <a:r>
              <a:rPr lang="it-IT" sz="1400" dirty="0" smtClean="0">
                <a:latin typeface="+mn-lt"/>
              </a:rPr>
              <a:t>nei </a:t>
            </a:r>
            <a:r>
              <a:rPr lang="it-IT" sz="1400" dirty="0">
                <a:latin typeface="+mn-lt"/>
              </a:rPr>
              <a:t>soli casi di dolo o colpa grave. </a:t>
            </a:r>
          </a:p>
          <a:p>
            <a:pPr marL="0" indent="0"/>
            <a:r>
              <a:rPr lang="it-IT" sz="1400" i="1" dirty="0">
                <a:latin typeface="+mn-lt"/>
              </a:rPr>
              <a:t>Responsabilità extracontrattuale </a:t>
            </a:r>
            <a:r>
              <a:rPr lang="it-IT" sz="1400" dirty="0" smtClean="0">
                <a:latin typeface="+mn-lt"/>
              </a:rPr>
              <a:t>nei </a:t>
            </a:r>
            <a:r>
              <a:rPr lang="it-IT" sz="1400" dirty="0">
                <a:latin typeface="+mn-lt"/>
              </a:rPr>
              <a:t>confronti dei terzi </a:t>
            </a:r>
            <a:r>
              <a:rPr lang="it-IT" sz="1400" dirty="0" smtClean="0">
                <a:latin typeface="+mn-lt"/>
              </a:rPr>
              <a:t>creditori</a:t>
            </a:r>
            <a:r>
              <a:rPr lang="it-IT" sz="1400" dirty="0">
                <a:latin typeface="+mn-lt"/>
              </a:rPr>
              <a:t> </a:t>
            </a:r>
            <a:r>
              <a:rPr lang="it-IT" sz="1400" dirty="0" smtClean="0">
                <a:latin typeface="+mn-lt"/>
              </a:rPr>
              <a:t>(art</a:t>
            </a:r>
            <a:r>
              <a:rPr lang="it-IT" sz="1400" dirty="0">
                <a:latin typeface="+mn-lt"/>
              </a:rPr>
              <a:t>. 2043 </a:t>
            </a:r>
            <a:r>
              <a:rPr lang="it-IT" sz="1400" dirty="0" smtClean="0">
                <a:latin typeface="+mn-lt"/>
              </a:rPr>
              <a:t>cod. civ.) in </a:t>
            </a:r>
            <a:r>
              <a:rPr lang="it-IT" sz="1400" dirty="0">
                <a:latin typeface="+mn-lt"/>
              </a:rPr>
              <a:t>materia di risarcimento per fatto illecito, nel caso in cui siano dimostrati nesso di causalità e colpa, il </a:t>
            </a:r>
            <a:r>
              <a:rPr lang="it-IT" sz="1400" dirty="0" smtClean="0">
                <a:latin typeface="+mn-lt"/>
              </a:rPr>
              <a:t>professionista  sarà </a:t>
            </a:r>
            <a:r>
              <a:rPr lang="it-IT" sz="1400" dirty="0">
                <a:latin typeface="+mn-lt"/>
              </a:rPr>
              <a:t>tenuto al risarcimento del danno </a:t>
            </a:r>
            <a:r>
              <a:rPr lang="it-IT" sz="1400" dirty="0" smtClean="0">
                <a:latin typeface="+mn-lt"/>
              </a:rPr>
              <a:t>cagionato nei </a:t>
            </a:r>
            <a:r>
              <a:rPr lang="it-IT" sz="1400" dirty="0">
                <a:latin typeface="+mn-lt"/>
              </a:rPr>
              <a:t>confronti di ogni singolo creditore </a:t>
            </a:r>
            <a:r>
              <a:rPr lang="it-IT" sz="1400" dirty="0" smtClean="0">
                <a:latin typeface="+mn-lt"/>
              </a:rPr>
              <a:t>leso dalle dichiarazioni infedeli rese. </a:t>
            </a:r>
            <a:endParaRPr lang="it-IT" sz="1400" dirty="0">
              <a:latin typeface="+mn-lt"/>
            </a:endParaRPr>
          </a:p>
          <a:p>
            <a:endParaRPr lang="it-IT" sz="1400" b="1" dirty="0" smtClean="0">
              <a:latin typeface="+mn-lt"/>
            </a:endParaRPr>
          </a:p>
          <a:p>
            <a:r>
              <a:rPr lang="it-IT" sz="1400" b="1" dirty="0" smtClean="0">
                <a:latin typeface="+mn-lt"/>
              </a:rPr>
              <a:t>Responsabilità penale:</a:t>
            </a:r>
            <a:endParaRPr lang="it-IT" sz="1400" b="1" dirty="0">
              <a:latin typeface="+mn-lt"/>
            </a:endParaRPr>
          </a:p>
          <a:p>
            <a:pPr marL="0" indent="0"/>
            <a:r>
              <a:rPr lang="it-IT" sz="1400" dirty="0" smtClean="0">
                <a:latin typeface="+mn-lt"/>
              </a:rPr>
              <a:t>Si dibatteva se fossero applicabili le </a:t>
            </a:r>
            <a:r>
              <a:rPr lang="it-IT" sz="1400" dirty="0">
                <a:latin typeface="+mn-lt"/>
              </a:rPr>
              <a:t>norme in merito alla relazione di cui all’art. 2501 bis 4° comma c. c. </a:t>
            </a:r>
            <a:r>
              <a:rPr lang="it-IT" sz="1400" dirty="0" smtClean="0">
                <a:latin typeface="+mn-lt"/>
              </a:rPr>
              <a:t>(cui l’art. 67. c. 3 l. d) faceva riferimento) il che avrebbe condotto all’applicazione </a:t>
            </a:r>
            <a:r>
              <a:rPr lang="it-IT" sz="1400" dirty="0">
                <a:latin typeface="+mn-lt"/>
              </a:rPr>
              <a:t>dell’art. 2501 </a:t>
            </a:r>
            <a:r>
              <a:rPr lang="it-IT" sz="1400" dirty="0" err="1">
                <a:latin typeface="+mn-lt"/>
              </a:rPr>
              <a:t>sexies</a:t>
            </a:r>
            <a:r>
              <a:rPr lang="it-IT" sz="1400" dirty="0">
                <a:latin typeface="+mn-lt"/>
              </a:rPr>
              <a:t>, 6° comma, che a sua volta </a:t>
            </a:r>
            <a:r>
              <a:rPr lang="it-IT" sz="1400" dirty="0" smtClean="0">
                <a:latin typeface="+mn-lt"/>
              </a:rPr>
              <a:t>richiamando </a:t>
            </a:r>
            <a:r>
              <a:rPr lang="it-IT" sz="1400" dirty="0">
                <a:latin typeface="+mn-lt"/>
              </a:rPr>
              <a:t>l’art. 64 </a:t>
            </a:r>
            <a:r>
              <a:rPr lang="it-IT" sz="1400" dirty="0" err="1">
                <a:latin typeface="+mn-lt"/>
              </a:rPr>
              <a:t>c.p.c.</a:t>
            </a:r>
            <a:r>
              <a:rPr lang="it-IT" sz="1400" dirty="0">
                <a:latin typeface="+mn-lt"/>
              </a:rPr>
              <a:t> </a:t>
            </a:r>
            <a:r>
              <a:rPr lang="it-IT" sz="1400" dirty="0" smtClean="0">
                <a:latin typeface="+mn-lt"/>
              </a:rPr>
              <a:t>avrebbe configurato, </a:t>
            </a:r>
            <a:r>
              <a:rPr lang="it-IT" sz="1400" dirty="0">
                <a:latin typeface="+mn-lt"/>
              </a:rPr>
              <a:t>in caso di dolo e colpa grave, </a:t>
            </a:r>
            <a:r>
              <a:rPr lang="it-IT" sz="1400" dirty="0" smtClean="0">
                <a:latin typeface="+mn-lt"/>
              </a:rPr>
              <a:t>reati di </a:t>
            </a:r>
            <a:r>
              <a:rPr lang="it-IT" sz="1400" dirty="0">
                <a:latin typeface="+mn-lt"/>
              </a:rPr>
              <a:t>falsa perizia, falsità in scrittura privata, falsità ideologica e concorso agli illeciti fallimentari. </a:t>
            </a:r>
          </a:p>
          <a:p>
            <a:pPr marL="0" indent="0"/>
            <a:r>
              <a:rPr lang="it-IT" sz="1400" dirty="0">
                <a:latin typeface="+mn-lt"/>
              </a:rPr>
              <a:t>La riforma ha introdotto invece sanzioni penali a carico del professionista che – nelle relazioni o attestazioni previste in materia di concordato preventivo, accordi di ristrutturazione o piani di risanamento – esponga informazioni false o ometta di riferire informazioni rilevanti. La pena prevista è la reclusione da due a cinque anni e una multa da 50.000 a 100.000 euro. La pena è aumentata se il professionista consegue un ingiusto vantaggio per sé o per altri; è aumentata della metà se provoca danno ai creditori.</a:t>
            </a:r>
          </a:p>
          <a:p>
            <a:endParaRPr lang="it-IT" sz="1400" b="1" dirty="0" smtClean="0">
              <a:latin typeface="+mn-lt"/>
            </a:endParaRPr>
          </a:p>
          <a:p>
            <a:r>
              <a:rPr lang="it-IT" sz="1400" b="1" dirty="0" smtClean="0">
                <a:latin typeface="+mn-lt"/>
              </a:rPr>
              <a:t>Ordinamento professionale:</a:t>
            </a:r>
            <a:endParaRPr lang="it-IT" sz="1400" b="1" dirty="0">
              <a:latin typeface="+mn-lt"/>
            </a:endParaRPr>
          </a:p>
          <a:p>
            <a:r>
              <a:rPr lang="it-IT" sz="1400" dirty="0" smtClean="0">
                <a:latin typeface="+mn-lt"/>
              </a:rPr>
              <a:t>Il professionista risulta </a:t>
            </a:r>
            <a:r>
              <a:rPr lang="it-IT" sz="1400" dirty="0">
                <a:latin typeface="+mn-lt"/>
              </a:rPr>
              <a:t>comunque sottoposto alle regole disciplinari e </a:t>
            </a:r>
            <a:r>
              <a:rPr lang="it-IT" sz="1400" dirty="0" smtClean="0">
                <a:latin typeface="+mn-lt"/>
              </a:rPr>
              <a:t>deontologiche. </a:t>
            </a:r>
            <a:endParaRPr lang="it-IT" sz="1400" dirty="0" smtClean="0">
              <a:latin typeface="+mn-lt"/>
              <a:ea typeface="ＭＳ Ｐゴシック"/>
              <a:cs typeface="ＭＳ Ｐゴシック"/>
            </a:endParaRPr>
          </a:p>
          <a:p>
            <a:pPr marL="0" indent="0" eaLnBrk="1" hangingPunct="1">
              <a:lnSpc>
                <a:spcPct val="150000"/>
              </a:lnSpc>
            </a:pPr>
            <a:endParaRPr lang="en-GB" sz="1400" dirty="0">
              <a:latin typeface="+mn-lt"/>
              <a:ea typeface="ＭＳ Ｐゴシック"/>
              <a:cs typeface="ＭＳ Ｐゴシック"/>
            </a:endParaRPr>
          </a:p>
        </p:txBody>
      </p:sp>
      <p:sp>
        <p:nvSpPr>
          <p:cNvPr id="18438" name="Slide Number Placeholder 3"/>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AAFE006-BCE0-4656-9F97-99E630C448DC}" type="slidenum">
              <a:rPr/>
              <a:pPr fontAlgn="base">
                <a:spcBef>
                  <a:spcPct val="0"/>
                </a:spcBef>
                <a:spcAft>
                  <a:spcPct val="0"/>
                </a:spcAft>
              </a:pPr>
              <a:t>22</a:t>
            </a:fld>
            <a:endParaRPr/>
          </a:p>
        </p:txBody>
      </p:sp>
    </p:spTree>
    <p:extLst>
      <p:ext uri="{BB962C8B-B14F-4D97-AF65-F5344CB8AC3E}">
        <p14:creationId xmlns:p14="http://schemas.microsoft.com/office/powerpoint/2010/main" val="32495533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0" y="142875"/>
            <a:ext cx="9144000" cy="642938"/>
          </a:xfrm>
        </p:spPr>
        <p:txBody>
          <a:bodyPr/>
          <a:lstStyle/>
          <a:p>
            <a:pPr eaLnBrk="1" hangingPunct="1"/>
            <a:r>
              <a:rPr lang="it-IT" sz="2000" dirty="0" smtClean="0">
                <a:latin typeface="+mn-lt"/>
              </a:rPr>
              <a:t>RESPONSABILITA’ DEL PROFESSIONISTA</a:t>
            </a:r>
            <a:endParaRPr lang="en-GB" dirty="0" smtClean="0">
              <a:latin typeface="+mn-lt"/>
              <a:ea typeface="ＭＳ Ｐゴシック"/>
              <a:cs typeface="ＭＳ Ｐゴシック"/>
            </a:endParaRPr>
          </a:p>
        </p:txBody>
      </p:sp>
      <p:sp>
        <p:nvSpPr>
          <p:cNvPr id="18435" name="Content Placeholder 2"/>
          <p:cNvSpPr>
            <a:spLocks noGrp="1"/>
          </p:cNvSpPr>
          <p:nvPr>
            <p:ph idx="1"/>
          </p:nvPr>
        </p:nvSpPr>
        <p:spPr bwMode="auto">
          <a:xfrm>
            <a:off x="214282" y="918720"/>
            <a:ext cx="8858281" cy="5462608"/>
          </a:xfrm>
          <a:noFill/>
          <a:ln>
            <a:miter lim="800000"/>
            <a:headEnd/>
            <a:tailEnd/>
          </a:ln>
        </p:spPr>
        <p:txBody>
          <a:bodyPr vert="horz" wrap="square" lIns="91440" tIns="45720" rIns="91440" bIns="45720" numCol="1" anchor="t" anchorCtr="0" compatLnSpc="1">
            <a:prstTxWarp prst="textNoShape">
              <a:avLst/>
            </a:prstTxWarp>
          </a:bodyPr>
          <a:lstStyle/>
          <a:p>
            <a:r>
              <a:rPr lang="it-IT" sz="1400" b="1" dirty="0" smtClean="0">
                <a:latin typeface="+mn-lt"/>
              </a:rPr>
              <a:t>Profili responsabilità penale dopo il Decreto Sviluppo:</a:t>
            </a:r>
          </a:p>
          <a:p>
            <a:endParaRPr lang="it-IT" sz="1400" b="1" dirty="0">
              <a:latin typeface="+mn-lt"/>
            </a:endParaRPr>
          </a:p>
          <a:p>
            <a:pPr algn="l"/>
            <a:r>
              <a:rPr lang="it-IT" sz="1400" b="1" dirty="0" smtClean="0">
                <a:latin typeface="+mn-lt"/>
              </a:rPr>
              <a:t>Art. 236-bis</a:t>
            </a:r>
            <a:r>
              <a:rPr lang="it-IT" sz="1400" b="1" dirty="0">
                <a:latin typeface="+mn-lt"/>
              </a:rPr>
              <a:t>. </a:t>
            </a:r>
            <a:r>
              <a:rPr lang="it-IT" sz="1400" b="1" dirty="0" smtClean="0">
                <a:latin typeface="+mn-lt"/>
              </a:rPr>
              <a:t>Falso </a:t>
            </a:r>
            <a:r>
              <a:rPr lang="it-IT" sz="1400" b="1" dirty="0">
                <a:latin typeface="+mn-lt"/>
              </a:rPr>
              <a:t>in attestazioni e </a:t>
            </a:r>
            <a:r>
              <a:rPr lang="it-IT" sz="1400" b="1" dirty="0" smtClean="0">
                <a:latin typeface="+mn-lt"/>
              </a:rPr>
              <a:t>relazioni</a:t>
            </a:r>
          </a:p>
          <a:p>
            <a:pPr marL="0" indent="0" algn="l"/>
            <a:r>
              <a:rPr lang="it-IT" sz="1000" dirty="0">
                <a:latin typeface="+mn-lt"/>
              </a:rPr>
              <a:t>Articolo aggiunto con DL n. 83 del 22.06.2012, art. 33, comma 1, lett. </a:t>
            </a:r>
            <a:r>
              <a:rPr lang="it-IT" sz="1000" dirty="0" smtClean="0">
                <a:latin typeface="+mn-lt"/>
              </a:rPr>
              <a:t>l) </a:t>
            </a:r>
            <a:r>
              <a:rPr lang="it-IT" sz="1000" dirty="0">
                <a:latin typeface="+mn-lt"/>
              </a:rPr>
              <a:t>come modificato dalla Legge (di conversione) n. 134 del 07.08.2012.</a:t>
            </a:r>
          </a:p>
          <a:p>
            <a:pPr algn="l"/>
            <a:endParaRPr lang="it-IT" sz="1400" dirty="0">
              <a:latin typeface="+mn-lt"/>
            </a:endParaRPr>
          </a:p>
          <a:p>
            <a:pPr marL="0" indent="0"/>
            <a:r>
              <a:rPr lang="it-IT" sz="1400" dirty="0">
                <a:latin typeface="+mn-lt"/>
              </a:rPr>
              <a:t>Il professionista che nelle relazioni o attestazioni di cui agli articoli 67, terzo comma, lettera d), 161, terzo comma, 182-bis, 182-quinquies e 186-bis </a:t>
            </a:r>
            <a:r>
              <a:rPr lang="it-IT" sz="1400" b="1" dirty="0">
                <a:latin typeface="+mn-lt"/>
              </a:rPr>
              <a:t>espone informazioni false </a:t>
            </a:r>
            <a:r>
              <a:rPr lang="it-IT" sz="1400" dirty="0">
                <a:latin typeface="+mn-lt"/>
              </a:rPr>
              <a:t>ovvero </a:t>
            </a:r>
            <a:r>
              <a:rPr lang="it-IT" sz="1400" b="1" dirty="0">
                <a:latin typeface="+mn-lt"/>
              </a:rPr>
              <a:t>omette di riferire informazioni rilevanti</a:t>
            </a:r>
            <a:r>
              <a:rPr lang="it-IT" sz="1400" dirty="0">
                <a:latin typeface="+mn-lt"/>
              </a:rPr>
              <a:t>, è punito con la reclusione da due a cinque anni e con la multa da 50.000 a 100.000 euro.</a:t>
            </a:r>
          </a:p>
          <a:p>
            <a:pPr marL="0" indent="0"/>
            <a:r>
              <a:rPr lang="it-IT" sz="1400" dirty="0">
                <a:latin typeface="+mn-lt"/>
              </a:rPr>
              <a:t>Se il fatto è commesso al fine di conseguire un ingiusto profitto per </a:t>
            </a:r>
            <a:r>
              <a:rPr lang="it-IT" sz="1400" dirty="0" smtClean="0">
                <a:latin typeface="+mn-lt"/>
              </a:rPr>
              <a:t>sé </a:t>
            </a:r>
            <a:r>
              <a:rPr lang="it-IT" sz="1400" dirty="0">
                <a:latin typeface="+mn-lt"/>
              </a:rPr>
              <a:t>o per altri, la pena è aumentata.</a:t>
            </a:r>
          </a:p>
          <a:p>
            <a:pPr marL="0" indent="0"/>
            <a:r>
              <a:rPr lang="it-IT" sz="1400" dirty="0">
                <a:latin typeface="+mn-lt"/>
              </a:rPr>
              <a:t>Se dal fatto consegue un danno per i creditori la pena è aumentata fino alla </a:t>
            </a:r>
            <a:r>
              <a:rPr lang="it-IT" sz="1400" dirty="0" smtClean="0">
                <a:latin typeface="+mn-lt"/>
              </a:rPr>
              <a:t>metà</a:t>
            </a:r>
          </a:p>
          <a:p>
            <a:pPr marL="0" indent="0"/>
            <a:endParaRPr lang="it-IT" sz="1400" dirty="0">
              <a:latin typeface="+mn-lt"/>
            </a:endParaRPr>
          </a:p>
          <a:p>
            <a:pPr marL="0" indent="0"/>
            <a:r>
              <a:rPr lang="it-IT" sz="1400" dirty="0" smtClean="0">
                <a:latin typeface="+mn-lt"/>
              </a:rPr>
              <a:t>Il reato si compone di una modalità </a:t>
            </a:r>
            <a:r>
              <a:rPr lang="it-IT" sz="1400" dirty="0">
                <a:latin typeface="+mn-lt"/>
              </a:rPr>
              <a:t>commissiva </a:t>
            </a:r>
            <a:r>
              <a:rPr lang="it-IT" sz="1400" dirty="0" smtClean="0">
                <a:latin typeface="+mn-lt"/>
              </a:rPr>
              <a:t>(la </a:t>
            </a:r>
            <a:r>
              <a:rPr lang="it-IT" sz="1400" b="1" dirty="0" smtClean="0">
                <a:latin typeface="+mn-lt"/>
              </a:rPr>
              <a:t>esposizione </a:t>
            </a:r>
            <a:r>
              <a:rPr lang="it-IT" sz="1400" b="1" dirty="0">
                <a:latin typeface="+mn-lt"/>
              </a:rPr>
              <a:t>di informazioni false</a:t>
            </a:r>
            <a:r>
              <a:rPr lang="it-IT" sz="1400" dirty="0" smtClean="0">
                <a:latin typeface="+mn-lt"/>
              </a:rPr>
              <a:t>) e </a:t>
            </a:r>
            <a:r>
              <a:rPr lang="it-IT" sz="1400" dirty="0">
                <a:latin typeface="+mn-lt"/>
              </a:rPr>
              <a:t>di una modalità </a:t>
            </a:r>
            <a:r>
              <a:rPr lang="it-IT" sz="1400" dirty="0" smtClean="0">
                <a:latin typeface="+mn-lt"/>
              </a:rPr>
              <a:t>omissiva </a:t>
            </a:r>
            <a:r>
              <a:rPr lang="it-IT" sz="1400" dirty="0">
                <a:latin typeface="+mn-lt"/>
              </a:rPr>
              <a:t>(la </a:t>
            </a:r>
            <a:r>
              <a:rPr lang="it-IT" sz="1400" b="1" dirty="0">
                <a:latin typeface="+mn-lt"/>
              </a:rPr>
              <a:t>mancata comunicazione di informazioni rilevanti</a:t>
            </a:r>
            <a:r>
              <a:rPr lang="it-IT" sz="1400" dirty="0" smtClean="0">
                <a:latin typeface="+mn-lt"/>
              </a:rPr>
              <a:t>).</a:t>
            </a:r>
          </a:p>
          <a:p>
            <a:pPr marL="0" indent="0"/>
            <a:endParaRPr lang="it-IT" sz="1400" dirty="0">
              <a:latin typeface="+mn-lt"/>
            </a:endParaRPr>
          </a:p>
          <a:p>
            <a:pPr marL="0" indent="0"/>
            <a:r>
              <a:rPr lang="it-IT" sz="1400" dirty="0" smtClean="0">
                <a:latin typeface="+mn-lt"/>
              </a:rPr>
              <a:t>In relazione al </a:t>
            </a:r>
            <a:r>
              <a:rPr lang="it-IT" sz="1400" dirty="0">
                <a:latin typeface="+mn-lt"/>
              </a:rPr>
              <a:t>termine </a:t>
            </a:r>
            <a:r>
              <a:rPr lang="it-IT" sz="1400" b="1" dirty="0">
                <a:latin typeface="+mn-lt"/>
              </a:rPr>
              <a:t>«informazioni</a:t>
            </a:r>
            <a:r>
              <a:rPr lang="it-IT" sz="1400" b="1" dirty="0" smtClean="0">
                <a:latin typeface="+mn-lt"/>
              </a:rPr>
              <a:t>»</a:t>
            </a:r>
            <a:r>
              <a:rPr lang="it-IT" sz="1400" dirty="0" smtClean="0">
                <a:latin typeface="+mn-lt"/>
              </a:rPr>
              <a:t>, si ritiene che il termine </a:t>
            </a:r>
            <a:r>
              <a:rPr lang="it-IT" sz="1400" dirty="0">
                <a:latin typeface="+mn-lt"/>
              </a:rPr>
              <a:t>debba riferirsi ai dati contabili ed alle altre informazioni che costituiscono il fondamento del procedimento valutativo mentre siano estranee al dettato dell’art. 236-bis i giudizi, le prognosi, gli scenari, le analisi e le altre notizie, che l'esperto utilizza nelle sue valutazioni. </a:t>
            </a:r>
          </a:p>
          <a:p>
            <a:pPr marL="0" indent="0"/>
            <a:endParaRPr lang="it-IT" sz="1400" dirty="0" smtClean="0">
              <a:latin typeface="+mn-lt"/>
            </a:endParaRPr>
          </a:p>
          <a:p>
            <a:pPr marL="0" indent="0"/>
            <a:r>
              <a:rPr lang="it-IT" sz="1400" dirty="0" smtClean="0">
                <a:latin typeface="+mn-lt"/>
              </a:rPr>
              <a:t>Si ritiene che le informazioni siano </a:t>
            </a:r>
            <a:r>
              <a:rPr lang="it-IT" sz="1400" b="1" dirty="0" smtClean="0">
                <a:latin typeface="+mn-lt"/>
              </a:rPr>
              <a:t>«rilevanti»</a:t>
            </a:r>
            <a:r>
              <a:rPr lang="it-IT" sz="1400" dirty="0" smtClean="0">
                <a:latin typeface="+mn-lt"/>
              </a:rPr>
              <a:t> quando, trattandosi di elementi del processo valutativo, il loro accoglimento ne modifica sostanzialmente l’esito. Mutuando alcuni concetti dalla dottrina delle comunicazioni sociali, inoltre, si ritiene che, per definirsi rilevante, una informazione costituisca un contenuto prescritto dalla Legge considerato che, se così non fosse, difficilmente si potrebbe parlare di occultamento.</a:t>
            </a:r>
            <a:endParaRPr lang="it-IT" sz="1400" dirty="0">
              <a:latin typeface="+mn-lt"/>
            </a:endParaRPr>
          </a:p>
          <a:p>
            <a:pPr marL="0" indent="0"/>
            <a:r>
              <a:rPr lang="it-IT" sz="1400" dirty="0">
                <a:latin typeface="+mn-lt"/>
              </a:rPr>
              <a:t> </a:t>
            </a:r>
          </a:p>
          <a:p>
            <a:pPr marL="0" indent="0"/>
            <a:endParaRPr lang="it-IT" sz="1400" dirty="0" smtClean="0">
              <a:latin typeface="+mn-lt"/>
            </a:endParaRPr>
          </a:p>
          <a:p>
            <a:pPr marL="0" indent="0"/>
            <a:endParaRPr lang="it-IT" sz="1400" b="1" dirty="0" smtClean="0">
              <a:latin typeface="+mn-lt"/>
            </a:endParaRPr>
          </a:p>
          <a:p>
            <a:pPr marL="0" indent="0" eaLnBrk="1" hangingPunct="1">
              <a:lnSpc>
                <a:spcPct val="150000"/>
              </a:lnSpc>
            </a:pPr>
            <a:endParaRPr lang="en-GB" sz="1400" dirty="0">
              <a:latin typeface="+mn-lt"/>
              <a:ea typeface="ＭＳ Ｐゴシック"/>
              <a:cs typeface="ＭＳ Ｐゴシック"/>
            </a:endParaRPr>
          </a:p>
        </p:txBody>
      </p:sp>
      <p:sp>
        <p:nvSpPr>
          <p:cNvPr id="18438" name="Slide Number Placeholder 3"/>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AAFE006-BCE0-4656-9F97-99E630C448DC}" type="slidenum">
              <a:rPr/>
              <a:pPr fontAlgn="base">
                <a:spcBef>
                  <a:spcPct val="0"/>
                </a:spcBef>
                <a:spcAft>
                  <a:spcPct val="0"/>
                </a:spcAft>
              </a:pPr>
              <a:t>23</a:t>
            </a:fld>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olo 1"/>
          <p:cNvSpPr>
            <a:spLocks noGrp="1"/>
          </p:cNvSpPr>
          <p:nvPr>
            <p:ph type="title"/>
          </p:nvPr>
        </p:nvSpPr>
        <p:spPr/>
        <p:txBody>
          <a:bodyPr/>
          <a:lstStyle/>
          <a:p>
            <a:pPr eaLnBrk="1" hangingPunct="1"/>
            <a:r>
              <a:rPr lang="it-IT" dirty="0" smtClean="0">
                <a:latin typeface="+mn-lt"/>
              </a:rPr>
              <a:t>INDICE </a:t>
            </a:r>
            <a:endParaRPr lang="en-GB" dirty="0" smtClean="0">
              <a:latin typeface="+mn-lt"/>
            </a:endParaRPr>
          </a:p>
        </p:txBody>
      </p:sp>
      <p:sp>
        <p:nvSpPr>
          <p:cNvPr id="17435" name="Slide Number Placeholder 3"/>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B1895FA-AFFB-44CC-A502-A57238B9B53B}" type="slidenum">
              <a:rPr/>
              <a:pPr fontAlgn="base">
                <a:spcBef>
                  <a:spcPct val="0"/>
                </a:spcBef>
                <a:spcAft>
                  <a:spcPct val="0"/>
                </a:spcAft>
              </a:pPr>
              <a:t>3</a:t>
            </a:fld>
            <a:endParaRPr/>
          </a:p>
        </p:txBody>
      </p:sp>
      <p:sp>
        <p:nvSpPr>
          <p:cNvPr id="30" name="Rettangolo 15"/>
          <p:cNvSpPr>
            <a:spLocks noChangeArrowheads="1"/>
          </p:cNvSpPr>
          <p:nvPr/>
        </p:nvSpPr>
        <p:spPr bwMode="auto">
          <a:xfrm>
            <a:off x="357158" y="1196752"/>
            <a:ext cx="8193115" cy="5066002"/>
          </a:xfrm>
          <a:prstGeom prst="rect">
            <a:avLst/>
          </a:prstGeom>
          <a:noFill/>
          <a:ln w="9525">
            <a:noFill/>
            <a:miter lim="800000"/>
            <a:headEnd/>
            <a:tailEnd/>
          </a:ln>
        </p:spPr>
        <p:txBody>
          <a:bodyPr wrap="square">
            <a:spAutoFit/>
          </a:bodyPr>
          <a:lstStyle/>
          <a:p>
            <a:pPr marL="342900" indent="-342900" algn="just">
              <a:lnSpc>
                <a:spcPct val="150000"/>
              </a:lnSpc>
              <a:spcBef>
                <a:spcPct val="20000"/>
              </a:spcBef>
              <a:buAutoNum type="arabicParenR"/>
            </a:pPr>
            <a:r>
              <a:rPr lang="en-GB" sz="1600" b="1" dirty="0" smtClean="0">
                <a:solidFill>
                  <a:srgbClr val="1F497D"/>
                </a:solidFill>
                <a:latin typeface="+mn-lt"/>
              </a:rPr>
              <a:t>Le </a:t>
            </a:r>
            <a:r>
              <a:rPr lang="en-GB" sz="1600" b="1" dirty="0" err="1" smtClean="0">
                <a:solidFill>
                  <a:srgbClr val="1F497D"/>
                </a:solidFill>
                <a:latin typeface="+mn-lt"/>
              </a:rPr>
              <a:t>attestazioni</a:t>
            </a:r>
            <a:r>
              <a:rPr lang="en-GB" sz="1600" b="1" dirty="0" smtClean="0">
                <a:solidFill>
                  <a:srgbClr val="1F497D"/>
                </a:solidFill>
                <a:latin typeface="+mn-lt"/>
              </a:rPr>
              <a:t> del Piano</a:t>
            </a:r>
          </a:p>
          <a:p>
            <a:pPr marL="342900" indent="-342900" algn="just">
              <a:lnSpc>
                <a:spcPct val="150000"/>
              </a:lnSpc>
              <a:spcBef>
                <a:spcPct val="20000"/>
              </a:spcBef>
              <a:buAutoNum type="arabicParenR"/>
            </a:pPr>
            <a:endParaRPr lang="en-GB" sz="1600" b="1" dirty="0" smtClean="0">
              <a:solidFill>
                <a:srgbClr val="1F497D"/>
              </a:solidFill>
              <a:latin typeface="+mn-lt"/>
            </a:endParaRPr>
          </a:p>
          <a:p>
            <a:pPr marL="342900" indent="-342900" algn="just">
              <a:lnSpc>
                <a:spcPct val="150000"/>
              </a:lnSpc>
              <a:spcBef>
                <a:spcPct val="20000"/>
              </a:spcBef>
              <a:buAutoNum type="arabicParenR"/>
            </a:pPr>
            <a:endParaRPr lang="en-GB" sz="1600" b="1" dirty="0" smtClean="0">
              <a:solidFill>
                <a:srgbClr val="1F497D"/>
              </a:solidFill>
              <a:latin typeface="+mn-lt"/>
            </a:endParaRPr>
          </a:p>
          <a:p>
            <a:pPr marL="342900" indent="-342900" algn="just">
              <a:lnSpc>
                <a:spcPct val="150000"/>
              </a:lnSpc>
              <a:spcBef>
                <a:spcPct val="20000"/>
              </a:spcBef>
              <a:buAutoNum type="arabicParenR"/>
            </a:pPr>
            <a:r>
              <a:rPr lang="en-GB" sz="1600" b="1" dirty="0">
                <a:solidFill>
                  <a:srgbClr val="1F497D"/>
                </a:solidFill>
                <a:latin typeface="+mn-lt"/>
              </a:rPr>
              <a:t>I </a:t>
            </a:r>
            <a:r>
              <a:rPr lang="en-GB" sz="1600" b="1" dirty="0" err="1">
                <a:solidFill>
                  <a:srgbClr val="1F497D"/>
                </a:solidFill>
                <a:latin typeface="+mn-lt"/>
              </a:rPr>
              <a:t>requisiti</a:t>
            </a:r>
            <a:r>
              <a:rPr lang="en-GB" sz="1600" b="1" dirty="0">
                <a:solidFill>
                  <a:srgbClr val="1F497D"/>
                </a:solidFill>
                <a:latin typeface="+mn-lt"/>
              </a:rPr>
              <a:t> del </a:t>
            </a:r>
            <a:r>
              <a:rPr lang="en-GB" sz="1600" b="1" dirty="0" err="1">
                <a:solidFill>
                  <a:srgbClr val="1F497D"/>
                </a:solidFill>
                <a:latin typeface="+mn-lt"/>
              </a:rPr>
              <a:t>professionista</a:t>
            </a:r>
            <a:endParaRPr lang="en-GB" sz="1600" b="1" dirty="0">
              <a:solidFill>
                <a:srgbClr val="1F497D"/>
              </a:solidFill>
              <a:latin typeface="+mn-lt"/>
            </a:endParaRPr>
          </a:p>
          <a:p>
            <a:pPr marL="342900" indent="-342900" algn="just">
              <a:lnSpc>
                <a:spcPct val="150000"/>
              </a:lnSpc>
              <a:spcBef>
                <a:spcPct val="20000"/>
              </a:spcBef>
              <a:buAutoNum type="arabicParenR"/>
            </a:pPr>
            <a:endParaRPr lang="en-GB" sz="1600" b="1" dirty="0" smtClean="0">
              <a:solidFill>
                <a:srgbClr val="1F497D"/>
              </a:solidFill>
              <a:latin typeface="+mn-lt"/>
            </a:endParaRPr>
          </a:p>
          <a:p>
            <a:pPr marL="342900" indent="-342900" algn="just">
              <a:lnSpc>
                <a:spcPct val="150000"/>
              </a:lnSpc>
              <a:spcBef>
                <a:spcPct val="20000"/>
              </a:spcBef>
              <a:buAutoNum type="arabicParenR"/>
            </a:pPr>
            <a:endParaRPr lang="en-GB" sz="1600" b="1" dirty="0">
              <a:solidFill>
                <a:srgbClr val="1F497D"/>
              </a:solidFill>
              <a:latin typeface="+mn-lt"/>
            </a:endParaRPr>
          </a:p>
          <a:p>
            <a:pPr marL="342900" indent="-342900" algn="just">
              <a:lnSpc>
                <a:spcPct val="150000"/>
              </a:lnSpc>
              <a:spcBef>
                <a:spcPct val="20000"/>
              </a:spcBef>
              <a:buFontTx/>
              <a:buAutoNum type="arabicParenR"/>
            </a:pPr>
            <a:r>
              <a:rPr lang="en-GB" sz="1600" b="1" dirty="0">
                <a:solidFill>
                  <a:srgbClr val="1F497D"/>
                </a:solidFill>
                <a:latin typeface="+mn-lt"/>
              </a:rPr>
              <a:t>Il </a:t>
            </a:r>
            <a:r>
              <a:rPr lang="en-GB" sz="1600" b="1" dirty="0" err="1">
                <a:solidFill>
                  <a:srgbClr val="1F497D"/>
                </a:solidFill>
                <a:latin typeface="+mn-lt"/>
              </a:rPr>
              <a:t>monitoraggio</a:t>
            </a:r>
            <a:r>
              <a:rPr lang="en-GB" sz="1600" b="1" dirty="0">
                <a:solidFill>
                  <a:srgbClr val="1F497D"/>
                </a:solidFill>
                <a:latin typeface="+mn-lt"/>
              </a:rPr>
              <a:t> del piano e la </a:t>
            </a:r>
            <a:r>
              <a:rPr lang="en-GB" sz="1600" b="1" dirty="0" err="1">
                <a:solidFill>
                  <a:srgbClr val="1F497D"/>
                </a:solidFill>
                <a:latin typeface="+mn-lt"/>
              </a:rPr>
              <a:t>riasseverazione</a:t>
            </a:r>
            <a:endParaRPr lang="en-GB" sz="1600" b="1" dirty="0">
              <a:solidFill>
                <a:srgbClr val="1F497D"/>
              </a:solidFill>
              <a:latin typeface="+mn-lt"/>
            </a:endParaRPr>
          </a:p>
          <a:p>
            <a:pPr marL="342900" indent="-342900" algn="just">
              <a:lnSpc>
                <a:spcPct val="150000"/>
              </a:lnSpc>
              <a:spcBef>
                <a:spcPct val="20000"/>
              </a:spcBef>
              <a:buAutoNum type="arabicParenR"/>
            </a:pPr>
            <a:endParaRPr lang="en-GB" sz="1600" b="1" dirty="0" smtClean="0">
              <a:solidFill>
                <a:srgbClr val="1F497D"/>
              </a:solidFill>
              <a:latin typeface="+mn-lt"/>
            </a:endParaRPr>
          </a:p>
          <a:p>
            <a:pPr marL="342900" indent="-342900" algn="just">
              <a:lnSpc>
                <a:spcPct val="150000"/>
              </a:lnSpc>
              <a:spcBef>
                <a:spcPct val="20000"/>
              </a:spcBef>
              <a:buAutoNum type="arabicParenR"/>
            </a:pPr>
            <a:endParaRPr lang="en-GB" sz="1600" b="1" dirty="0">
              <a:solidFill>
                <a:srgbClr val="1F497D"/>
              </a:solidFill>
              <a:latin typeface="+mn-lt"/>
            </a:endParaRPr>
          </a:p>
          <a:p>
            <a:pPr marL="342900" indent="-342900" algn="just">
              <a:lnSpc>
                <a:spcPct val="150000"/>
              </a:lnSpc>
              <a:spcBef>
                <a:spcPct val="20000"/>
              </a:spcBef>
              <a:buAutoNum type="arabicParenR"/>
            </a:pPr>
            <a:r>
              <a:rPr lang="en-GB" sz="1600" b="1" dirty="0" err="1">
                <a:solidFill>
                  <a:srgbClr val="1F497D"/>
                </a:solidFill>
                <a:latin typeface="+mn-lt"/>
              </a:rPr>
              <a:t>Gli</a:t>
            </a:r>
            <a:r>
              <a:rPr lang="en-GB" sz="1600" b="1" dirty="0">
                <a:solidFill>
                  <a:srgbClr val="1F497D"/>
                </a:solidFill>
                <a:latin typeface="+mn-lt"/>
              </a:rPr>
              <a:t> </a:t>
            </a:r>
            <a:r>
              <a:rPr lang="en-GB" sz="1600" b="1" dirty="0" err="1">
                <a:solidFill>
                  <a:srgbClr val="1F497D"/>
                </a:solidFill>
                <a:latin typeface="+mn-lt"/>
              </a:rPr>
              <a:t>aspetti</a:t>
            </a:r>
            <a:r>
              <a:rPr lang="en-GB" sz="1600" b="1" dirty="0">
                <a:solidFill>
                  <a:srgbClr val="1F497D"/>
                </a:solidFill>
                <a:latin typeface="+mn-lt"/>
              </a:rPr>
              <a:t> </a:t>
            </a:r>
            <a:r>
              <a:rPr lang="en-GB" sz="1600" b="1" dirty="0" err="1" smtClean="0">
                <a:solidFill>
                  <a:srgbClr val="1F497D"/>
                </a:solidFill>
                <a:latin typeface="+mn-lt"/>
              </a:rPr>
              <a:t>civilistici</a:t>
            </a:r>
            <a:r>
              <a:rPr lang="en-GB" sz="1600" b="1" dirty="0" smtClean="0">
                <a:solidFill>
                  <a:srgbClr val="1F497D"/>
                </a:solidFill>
                <a:latin typeface="+mn-lt"/>
              </a:rPr>
              <a:t> e </a:t>
            </a:r>
            <a:r>
              <a:rPr lang="en-GB" sz="1600" b="1" dirty="0" err="1" smtClean="0">
                <a:solidFill>
                  <a:srgbClr val="1F497D"/>
                </a:solidFill>
                <a:latin typeface="+mn-lt"/>
              </a:rPr>
              <a:t>penalistici</a:t>
            </a:r>
            <a:endParaRPr lang="en-GB" sz="1600" b="1" dirty="0" smtClean="0">
              <a:solidFill>
                <a:srgbClr val="1F497D"/>
              </a:solidFill>
              <a:latin typeface="+mn-lt"/>
            </a:endParaRPr>
          </a:p>
          <a:p>
            <a:pPr marL="342900" indent="-342900" algn="just">
              <a:lnSpc>
                <a:spcPct val="150000"/>
              </a:lnSpc>
              <a:spcBef>
                <a:spcPct val="20000"/>
              </a:spcBef>
              <a:buAutoNum type="arabicParenR"/>
            </a:pPr>
            <a:endParaRPr lang="en-GB" sz="1600" b="1" dirty="0" smtClean="0">
              <a:solidFill>
                <a:srgbClr val="1F497D"/>
              </a:solidFill>
              <a:latin typeface="+mn-lt"/>
            </a:endParaRPr>
          </a:p>
          <a:p>
            <a:pPr marL="342900" indent="-342900" algn="just">
              <a:lnSpc>
                <a:spcPct val="150000"/>
              </a:lnSpc>
              <a:spcBef>
                <a:spcPct val="20000"/>
              </a:spcBef>
            </a:pPr>
            <a:endParaRPr lang="en-GB" sz="1600" b="1" dirty="0" smtClean="0">
              <a:solidFill>
                <a:srgbClr val="1F497D"/>
              </a:solidFill>
              <a:latin typeface="+mn-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olo 1"/>
          <p:cNvSpPr>
            <a:spLocks noGrp="1"/>
          </p:cNvSpPr>
          <p:nvPr>
            <p:ph type="title"/>
          </p:nvPr>
        </p:nvSpPr>
        <p:spPr/>
        <p:txBody>
          <a:bodyPr/>
          <a:lstStyle/>
          <a:p>
            <a:pPr eaLnBrk="1" hangingPunct="1"/>
            <a:r>
              <a:rPr lang="it-IT" dirty="0" smtClean="0">
                <a:latin typeface="+mn-lt"/>
              </a:rPr>
              <a:t>PARTE 1 </a:t>
            </a:r>
            <a:endParaRPr lang="en-GB" dirty="0" smtClean="0">
              <a:latin typeface="+mn-lt"/>
            </a:endParaRPr>
          </a:p>
        </p:txBody>
      </p:sp>
      <p:sp>
        <p:nvSpPr>
          <p:cNvPr id="17435" name="Slide Number Placeholder 3"/>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B1895FA-AFFB-44CC-A502-A57238B9B53B}" type="slidenum">
              <a:rPr/>
              <a:pPr fontAlgn="base">
                <a:spcBef>
                  <a:spcPct val="0"/>
                </a:spcBef>
                <a:spcAft>
                  <a:spcPct val="0"/>
                </a:spcAft>
              </a:pPr>
              <a:t>4</a:t>
            </a:fld>
            <a:endParaRPr/>
          </a:p>
        </p:txBody>
      </p:sp>
      <p:sp>
        <p:nvSpPr>
          <p:cNvPr id="30" name="Rettangolo 15"/>
          <p:cNvSpPr>
            <a:spLocks noChangeArrowheads="1"/>
          </p:cNvSpPr>
          <p:nvPr/>
        </p:nvSpPr>
        <p:spPr bwMode="auto">
          <a:xfrm>
            <a:off x="357158" y="2236553"/>
            <a:ext cx="8193115" cy="837473"/>
          </a:xfrm>
          <a:prstGeom prst="rect">
            <a:avLst/>
          </a:prstGeom>
          <a:noFill/>
          <a:ln w="9525">
            <a:noFill/>
            <a:miter lim="800000"/>
            <a:headEnd/>
            <a:tailEnd/>
          </a:ln>
        </p:spPr>
        <p:txBody>
          <a:bodyPr wrap="square">
            <a:spAutoFit/>
          </a:bodyPr>
          <a:lstStyle/>
          <a:p>
            <a:pPr algn="ctr">
              <a:lnSpc>
                <a:spcPct val="150000"/>
              </a:lnSpc>
              <a:spcBef>
                <a:spcPct val="20000"/>
              </a:spcBef>
            </a:pPr>
            <a:r>
              <a:rPr lang="en-GB" sz="3600" b="1" dirty="0" smtClean="0">
                <a:solidFill>
                  <a:srgbClr val="1F497D"/>
                </a:solidFill>
                <a:latin typeface="+mn-lt"/>
              </a:rPr>
              <a:t>LE ATTESTAZIONI DEL PIANO</a:t>
            </a:r>
          </a:p>
        </p:txBody>
      </p:sp>
    </p:spTree>
    <p:extLst>
      <p:ext uri="{BB962C8B-B14F-4D97-AF65-F5344CB8AC3E}">
        <p14:creationId xmlns:p14="http://schemas.microsoft.com/office/powerpoint/2010/main" val="35031209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0" y="142875"/>
            <a:ext cx="9144000" cy="642938"/>
          </a:xfrm>
        </p:spPr>
        <p:txBody>
          <a:bodyPr/>
          <a:lstStyle/>
          <a:p>
            <a:pPr eaLnBrk="1" hangingPunct="1"/>
            <a:r>
              <a:rPr lang="it-IT" dirty="0" smtClean="0">
                <a:latin typeface="+mn-lt"/>
                <a:ea typeface="ＭＳ Ｐゴシック"/>
                <a:cs typeface="ＭＳ Ｐゴシック"/>
              </a:rPr>
              <a:t>IL DETTATO NORMATIVO</a:t>
            </a:r>
            <a:endParaRPr lang="en-GB" sz="2000" dirty="0" smtClean="0">
              <a:latin typeface="+mn-lt"/>
              <a:ea typeface="ＭＳ Ｐゴシック"/>
              <a:cs typeface="ＭＳ Ｐゴシック"/>
            </a:endParaRPr>
          </a:p>
        </p:txBody>
      </p:sp>
      <p:sp>
        <p:nvSpPr>
          <p:cNvPr id="18435" name="Content Placeholder 2"/>
          <p:cNvSpPr>
            <a:spLocks noGrp="1"/>
          </p:cNvSpPr>
          <p:nvPr>
            <p:ph idx="1"/>
          </p:nvPr>
        </p:nvSpPr>
        <p:spPr bwMode="auto">
          <a:xfrm>
            <a:off x="179512" y="836712"/>
            <a:ext cx="8712968" cy="5380650"/>
          </a:xfrm>
          <a:noFill/>
          <a:ln>
            <a:miter lim="800000"/>
            <a:headEnd/>
            <a:tailEnd/>
          </a:ln>
        </p:spPr>
        <p:txBody>
          <a:bodyPr vert="horz" wrap="square" lIns="91440" tIns="45720" rIns="91440" bIns="45720" numCol="1" anchor="t" anchorCtr="0" compatLnSpc="1">
            <a:prstTxWarp prst="textNoShape">
              <a:avLst/>
            </a:prstTxWarp>
          </a:bodyPr>
          <a:lstStyle/>
          <a:p>
            <a:pPr algn="l"/>
            <a:r>
              <a:rPr lang="it-IT" sz="1400" b="1" dirty="0">
                <a:latin typeface="+mn-lt"/>
              </a:rPr>
              <a:t>Art. </a:t>
            </a:r>
            <a:r>
              <a:rPr lang="it-IT" sz="1400" b="1" dirty="0" smtClean="0">
                <a:latin typeface="+mn-lt"/>
              </a:rPr>
              <a:t>186-bis. Concordato </a:t>
            </a:r>
            <a:r>
              <a:rPr lang="it-IT" sz="1400" b="1" dirty="0">
                <a:latin typeface="+mn-lt"/>
              </a:rPr>
              <a:t>con continuità </a:t>
            </a:r>
            <a:r>
              <a:rPr lang="it-IT" sz="1400" b="1" dirty="0" smtClean="0">
                <a:latin typeface="+mn-lt"/>
              </a:rPr>
              <a:t>aziendale</a:t>
            </a:r>
          </a:p>
          <a:p>
            <a:pPr marL="0" indent="0" algn="l"/>
            <a:r>
              <a:rPr lang="it-IT" sz="1000" dirty="0">
                <a:latin typeface="+mn-lt"/>
              </a:rPr>
              <a:t>Articolo aggiunto </a:t>
            </a:r>
            <a:r>
              <a:rPr lang="it-IT" sz="1000" dirty="0" smtClean="0">
                <a:latin typeface="+mn-lt"/>
              </a:rPr>
              <a:t>con DL n. 83 del 22.06.2012, </a:t>
            </a:r>
            <a:r>
              <a:rPr lang="it-IT" sz="1000" dirty="0">
                <a:latin typeface="+mn-lt"/>
              </a:rPr>
              <a:t>art. 33, comma 1, lett. h) come modificato </a:t>
            </a:r>
            <a:r>
              <a:rPr lang="it-IT" sz="1000" dirty="0" smtClean="0">
                <a:latin typeface="+mn-lt"/>
              </a:rPr>
              <a:t>dalla Legge (di conversione) n. 134 del </a:t>
            </a:r>
            <a:r>
              <a:rPr lang="it-IT" sz="1000" dirty="0">
                <a:latin typeface="+mn-lt"/>
              </a:rPr>
              <a:t>07.08.2012</a:t>
            </a:r>
            <a:r>
              <a:rPr lang="it-IT" sz="1000" dirty="0" smtClean="0">
                <a:latin typeface="+mn-lt"/>
              </a:rPr>
              <a:t>.</a:t>
            </a:r>
          </a:p>
          <a:p>
            <a:pPr marL="0" indent="0" algn="l"/>
            <a:endParaRPr lang="it-IT" sz="1000" dirty="0">
              <a:latin typeface="+mn-lt"/>
            </a:endParaRPr>
          </a:p>
          <a:p>
            <a:pPr marL="0" indent="0"/>
            <a:r>
              <a:rPr lang="it-IT" sz="1400" dirty="0" smtClean="0">
                <a:latin typeface="+mn-lt"/>
              </a:rPr>
              <a:t>Quando </a:t>
            </a:r>
            <a:r>
              <a:rPr lang="it-IT" sz="1400" dirty="0">
                <a:latin typeface="+mn-lt"/>
              </a:rPr>
              <a:t>il piano di concordato di cui all'articolo 161, secondo comma, lettera e) prevede la prosecuzione dell'attività di impresa da parte del debitore</a:t>
            </a:r>
            <a:r>
              <a:rPr lang="it-IT" sz="1400" dirty="0" smtClean="0">
                <a:latin typeface="+mn-lt"/>
              </a:rPr>
              <a:t>, la </a:t>
            </a:r>
            <a:r>
              <a:rPr lang="it-IT" sz="1400" dirty="0">
                <a:latin typeface="+mn-lt"/>
              </a:rPr>
              <a:t>cessione dell'azienda in esercizio ovvero il conferimento dell'azienda in esercizio in una o più società, anche di nuova costituzione, si applicano le disposizioni del presente articolo. Il piano può prevedere anche la liquidazione di beni non funzionali all'esercizio dell'impresa.</a:t>
            </a:r>
          </a:p>
          <a:p>
            <a:pPr marL="0" indent="0"/>
            <a:r>
              <a:rPr lang="it-IT" sz="1400" dirty="0">
                <a:latin typeface="+mn-lt"/>
              </a:rPr>
              <a:t>Nei casi previsti dal presente articolo:</a:t>
            </a:r>
          </a:p>
          <a:p>
            <a:pPr marL="0" indent="0"/>
            <a:r>
              <a:rPr lang="it-IT" sz="1400" dirty="0">
                <a:latin typeface="+mn-lt"/>
              </a:rPr>
              <a:t>a) il piano di cui all'articolo 161, secondo comma, lettera e), deve contenere anche un'analitica indicazione dei costi e dei ricavi attesi dalla prosecuzione dell'attività d'impresa prevista dal piano di concordato, delle risorse finanziarie necessarie e delle relative modalità di copertura;</a:t>
            </a:r>
          </a:p>
          <a:p>
            <a:pPr marL="0" indent="0"/>
            <a:r>
              <a:rPr lang="it-IT" sz="1400" b="1" dirty="0">
                <a:latin typeface="+mn-lt"/>
              </a:rPr>
              <a:t>b) la relazione del professionista di cui all'articolo 161, terzo comma, deve attestare che la prosecuzione dell'attività d'impresa prevista dal piano di concordato è funzionale al miglior soddisfacimento dei creditori;</a:t>
            </a:r>
          </a:p>
          <a:p>
            <a:pPr marL="0" indent="0"/>
            <a:r>
              <a:rPr lang="it-IT" sz="1400" dirty="0">
                <a:latin typeface="+mn-lt"/>
              </a:rPr>
              <a:t>c) il piano può prevedere, fermo quanto disposto dall'articolo 160, secondo comma, una moratoria fino a un anno dall'omologazione per il pagamento dei creditori muniti di privilegio, pegno o ipoteca, salvo che sia prevista la liquidazione dei beni o diritti sui quali sussiste la causa di prelazione. In tal caso, i creditori muniti di cause di prelazione di cui al periodo precedente non hanno diritto al voto.</a:t>
            </a:r>
          </a:p>
          <a:p>
            <a:pPr marL="0" indent="0"/>
            <a:r>
              <a:rPr lang="it-IT" sz="1400" dirty="0">
                <a:latin typeface="+mn-lt"/>
              </a:rPr>
              <a:t>Fermo quanto previsto nell'articolo 169-bis, i contratti in corso di esecuzione alla data di deposito del ricorso, anche stipulati con pubbliche amministrazioni, non si risolvono per effetto dell'apertura della procedura. Sono inefficaci eventuali patti contrari. </a:t>
            </a:r>
            <a:r>
              <a:rPr lang="it-IT" sz="1400" b="1" dirty="0">
                <a:latin typeface="+mn-lt"/>
              </a:rPr>
              <a:t>L'ammissione al concordato preventivo non impedisce la continuazione di contratti pubblici se il professionista designato dal debitore di cui all'articolo 67 ha attestato la conformità al piano e la ragionevole capacità di adempimento.</a:t>
            </a:r>
            <a:r>
              <a:rPr lang="it-IT" sz="1400" dirty="0">
                <a:latin typeface="+mn-lt"/>
              </a:rPr>
              <a:t> Di tale continuazione può beneficiare, in presenza dei requisiti di legge, anche la società cessionaria o conferitaria d'azienda o di rami d'azienda cui i contratti siano trasferiti. Il giudice delegato, all'atto della cessione o del conferimento, dispone la cancellazione delle iscrizioni e trascrizioni</a:t>
            </a:r>
            <a:r>
              <a:rPr lang="it-IT" sz="1400" dirty="0" smtClean="0">
                <a:latin typeface="+mn-lt"/>
              </a:rPr>
              <a:t>.                                         (segue)</a:t>
            </a:r>
            <a:endParaRPr lang="it-IT" sz="1400" dirty="0">
              <a:latin typeface="+mn-lt"/>
            </a:endParaRPr>
          </a:p>
        </p:txBody>
      </p:sp>
      <p:sp>
        <p:nvSpPr>
          <p:cNvPr id="18438" name="Slide Number Placeholder 3"/>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AAFE006-BCE0-4656-9F97-99E630C448DC}" type="slidenum">
              <a:rPr smtClean="0"/>
              <a:pPr fontAlgn="base">
                <a:spcBef>
                  <a:spcPct val="0"/>
                </a:spcBef>
                <a:spcAft>
                  <a:spcPct val="0"/>
                </a:spcAft>
              </a:pPr>
              <a:t>5</a:t>
            </a:fld>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0" y="142875"/>
            <a:ext cx="9144000" cy="642938"/>
          </a:xfrm>
        </p:spPr>
        <p:txBody>
          <a:bodyPr/>
          <a:lstStyle/>
          <a:p>
            <a:pPr eaLnBrk="1" hangingPunct="1"/>
            <a:r>
              <a:rPr lang="it-IT" dirty="0" smtClean="0">
                <a:latin typeface="+mn-lt"/>
                <a:ea typeface="ＭＳ Ｐゴシック"/>
                <a:cs typeface="ＭＳ Ｐゴシック"/>
              </a:rPr>
              <a:t>IL DETTATO NORMATIVO</a:t>
            </a:r>
            <a:endParaRPr lang="en-GB" sz="2000" dirty="0" smtClean="0">
              <a:latin typeface="+mn-lt"/>
              <a:ea typeface="ＭＳ Ｐゴシック"/>
              <a:cs typeface="ＭＳ Ｐゴシック"/>
            </a:endParaRPr>
          </a:p>
        </p:txBody>
      </p:sp>
      <p:sp>
        <p:nvSpPr>
          <p:cNvPr id="18435" name="Content Placeholder 2"/>
          <p:cNvSpPr>
            <a:spLocks noGrp="1"/>
          </p:cNvSpPr>
          <p:nvPr>
            <p:ph idx="1"/>
          </p:nvPr>
        </p:nvSpPr>
        <p:spPr bwMode="auto">
          <a:xfrm>
            <a:off x="179512" y="836712"/>
            <a:ext cx="8712968" cy="5380650"/>
          </a:xfrm>
          <a:noFill/>
          <a:ln>
            <a:miter lim="800000"/>
            <a:headEnd/>
            <a:tailEnd/>
          </a:ln>
        </p:spPr>
        <p:txBody>
          <a:bodyPr vert="horz" wrap="square" lIns="91440" tIns="45720" rIns="91440" bIns="45720" numCol="1" anchor="t" anchorCtr="0" compatLnSpc="1">
            <a:prstTxWarp prst="textNoShape">
              <a:avLst/>
            </a:prstTxWarp>
          </a:bodyPr>
          <a:lstStyle/>
          <a:p>
            <a:pPr algn="l"/>
            <a:r>
              <a:rPr lang="it-IT" sz="1400" b="1" dirty="0">
                <a:latin typeface="+mn-lt"/>
              </a:rPr>
              <a:t>Art. </a:t>
            </a:r>
            <a:r>
              <a:rPr lang="it-IT" sz="1400" b="1" dirty="0" smtClean="0">
                <a:latin typeface="+mn-lt"/>
              </a:rPr>
              <a:t>186-bis. Concordato </a:t>
            </a:r>
            <a:r>
              <a:rPr lang="it-IT" sz="1400" b="1" dirty="0">
                <a:latin typeface="+mn-lt"/>
              </a:rPr>
              <a:t>con continuità </a:t>
            </a:r>
            <a:r>
              <a:rPr lang="it-IT" sz="1400" b="1" dirty="0" smtClean="0">
                <a:latin typeface="+mn-lt"/>
              </a:rPr>
              <a:t>aziendale</a:t>
            </a:r>
          </a:p>
          <a:p>
            <a:pPr marL="0" indent="0" algn="l"/>
            <a:r>
              <a:rPr lang="it-IT" sz="1000" dirty="0">
                <a:latin typeface="+mn-lt"/>
              </a:rPr>
              <a:t>Articolo aggiunto </a:t>
            </a:r>
            <a:r>
              <a:rPr lang="it-IT" sz="1000" dirty="0" smtClean="0">
                <a:latin typeface="+mn-lt"/>
              </a:rPr>
              <a:t>con DL n. 83 del 22.06.2012, </a:t>
            </a:r>
            <a:r>
              <a:rPr lang="it-IT" sz="1000" dirty="0">
                <a:latin typeface="+mn-lt"/>
              </a:rPr>
              <a:t>art. 33, comma 1, lett. h) come modificato </a:t>
            </a:r>
            <a:r>
              <a:rPr lang="it-IT" sz="1000" dirty="0" smtClean="0">
                <a:latin typeface="+mn-lt"/>
              </a:rPr>
              <a:t>dalla Legge (di conversione) n. 134 del </a:t>
            </a:r>
            <a:r>
              <a:rPr lang="it-IT" sz="1000" dirty="0">
                <a:latin typeface="+mn-lt"/>
              </a:rPr>
              <a:t>07.08.2012.</a:t>
            </a:r>
          </a:p>
          <a:p>
            <a:pPr marL="0" indent="0"/>
            <a:endParaRPr lang="it-IT" sz="1400" dirty="0" smtClean="0">
              <a:latin typeface="+mn-lt"/>
            </a:endParaRPr>
          </a:p>
          <a:p>
            <a:pPr marL="0" indent="0"/>
            <a:r>
              <a:rPr lang="it-IT" sz="1400" dirty="0">
                <a:latin typeface="+mn-lt"/>
              </a:rPr>
              <a:t>(segue) L'ammissione al concordato preventivo non impedisce la partecipazione a procedure di assegnazione di contratti pubblici, quando l'impresa presenta in gara:</a:t>
            </a:r>
          </a:p>
          <a:p>
            <a:pPr marL="0" indent="0"/>
            <a:r>
              <a:rPr lang="it-IT" sz="1400" b="1" dirty="0">
                <a:latin typeface="+mn-lt"/>
              </a:rPr>
              <a:t>a) una relazione di un professionista in possesso dei requisiti di cui all'articolo 67, terzo comma, lettera d), che attesta la conformità al piano e la ragionevole capacità di adempimento del contratto;</a:t>
            </a:r>
          </a:p>
          <a:p>
            <a:pPr marL="0" indent="0"/>
            <a:r>
              <a:rPr lang="it-IT" sz="1400" dirty="0">
                <a:latin typeface="+mn-lt"/>
              </a:rPr>
              <a:t>b) la dichiarazione di altro operatore in possesso dei requisiti di carattere generale, di capacità finanziaria, tecnica, economica nonché di certificazione, richiesti per l'affidamento dell'appalto, il quale si è impegnato nei confronti del concorrente e della stazione appaltante a mettere a disposizione, per la durata del contratto, le risorse necessarie all'esecuzione dell'appalto e a subentrare all'impresa </a:t>
            </a:r>
            <a:r>
              <a:rPr lang="it-IT" sz="1400" dirty="0" err="1">
                <a:latin typeface="+mn-lt"/>
              </a:rPr>
              <a:t>ausiliata</a:t>
            </a:r>
            <a:r>
              <a:rPr lang="it-IT" sz="1400" dirty="0">
                <a:latin typeface="+mn-lt"/>
              </a:rPr>
              <a:t> nel caso in cui questa fallisca nel corso della gara ovvero dopo la stipulazione del contratto, ovvero non sia per qualsiasi ragione più in grado di dare regolare esecuzione all'appalto. Si applica l'articolo 49 del decreto legislativo 12 aprile 2006, n. 163.</a:t>
            </a:r>
          </a:p>
          <a:p>
            <a:pPr marL="0" indent="0"/>
            <a:r>
              <a:rPr lang="it-IT" sz="1400" dirty="0">
                <a:latin typeface="+mn-lt"/>
              </a:rPr>
              <a:t>Fermo quanto previsto dal comma precedente, l'impresa in concordato può concorrere anche riunita in raggruppamento temporaneo di imprese, purché non rivesta la qualità di mandataria e sempre che le altre imprese aderenti al raggruppamento non siano assoggettate ad una procedura concorsuale. In tal caso la dichiarazione di cui al quarto comma, lettera b), può provenire anche da un operatore facente parte del raggruppamento.</a:t>
            </a:r>
          </a:p>
          <a:p>
            <a:pPr marL="0" indent="0"/>
            <a:r>
              <a:rPr lang="it-IT" sz="1400" dirty="0">
                <a:latin typeface="+mn-lt"/>
              </a:rPr>
              <a:t>Se nel corso di una procedura iniziata ai sensi del presente articolo l'esercizio dell'attività d'impresa cessa o risulta manifestamente dannoso per i creditori, il tribunale provvede ai sensi dell'articolo 173. Resta salva la facoltà del debitore di modificare la proposta di concordato.</a:t>
            </a:r>
          </a:p>
        </p:txBody>
      </p:sp>
      <p:sp>
        <p:nvSpPr>
          <p:cNvPr id="18438" name="Slide Number Placeholder 3"/>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AAFE006-BCE0-4656-9F97-99E630C448DC}" type="slidenum">
              <a:rPr smtClean="0"/>
              <a:pPr fontAlgn="base">
                <a:spcBef>
                  <a:spcPct val="0"/>
                </a:spcBef>
                <a:spcAft>
                  <a:spcPct val="0"/>
                </a:spcAft>
              </a:pPr>
              <a:t>6</a:t>
            </a:fld>
            <a:endParaRPr/>
          </a:p>
        </p:txBody>
      </p:sp>
    </p:spTree>
    <p:extLst>
      <p:ext uri="{BB962C8B-B14F-4D97-AF65-F5344CB8AC3E}">
        <p14:creationId xmlns:p14="http://schemas.microsoft.com/office/powerpoint/2010/main" val="35270460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0" y="142875"/>
            <a:ext cx="9144000" cy="642938"/>
          </a:xfrm>
        </p:spPr>
        <p:txBody>
          <a:bodyPr/>
          <a:lstStyle/>
          <a:p>
            <a:pPr eaLnBrk="1" hangingPunct="1"/>
            <a:r>
              <a:rPr lang="it-IT" dirty="0" smtClean="0">
                <a:latin typeface="+mn-lt"/>
                <a:ea typeface="ＭＳ Ｐゴシック"/>
                <a:cs typeface="ＭＳ Ｐゴシック"/>
              </a:rPr>
              <a:t>IL DETTATO NORMATIVO</a:t>
            </a:r>
            <a:endParaRPr lang="en-GB" sz="2000" dirty="0" smtClean="0">
              <a:latin typeface="+mn-lt"/>
              <a:ea typeface="ＭＳ Ｐゴシック"/>
              <a:cs typeface="ＭＳ Ｐゴシック"/>
            </a:endParaRPr>
          </a:p>
        </p:txBody>
      </p:sp>
      <p:sp>
        <p:nvSpPr>
          <p:cNvPr id="18435" name="Content Placeholder 2"/>
          <p:cNvSpPr>
            <a:spLocks noGrp="1"/>
          </p:cNvSpPr>
          <p:nvPr>
            <p:ph idx="1"/>
          </p:nvPr>
        </p:nvSpPr>
        <p:spPr bwMode="auto">
          <a:xfrm>
            <a:off x="179512" y="836712"/>
            <a:ext cx="8712968" cy="5380650"/>
          </a:xfrm>
          <a:noFill/>
          <a:ln>
            <a:miter lim="800000"/>
            <a:headEnd/>
            <a:tailEnd/>
          </a:ln>
        </p:spPr>
        <p:txBody>
          <a:bodyPr vert="horz" wrap="square" lIns="91440" tIns="45720" rIns="91440" bIns="45720" numCol="1" anchor="t" anchorCtr="0" compatLnSpc="1">
            <a:prstTxWarp prst="textNoShape">
              <a:avLst/>
            </a:prstTxWarp>
          </a:bodyPr>
          <a:lstStyle/>
          <a:p>
            <a:pPr algn="l"/>
            <a:r>
              <a:rPr lang="it-IT" sz="1400" b="1" dirty="0">
                <a:latin typeface="+mn-lt"/>
              </a:rPr>
              <a:t>Art</a:t>
            </a:r>
            <a:r>
              <a:rPr lang="it-IT" sz="1400" b="1" dirty="0" smtClean="0">
                <a:latin typeface="+mn-lt"/>
              </a:rPr>
              <a:t>. 161. Domanda </a:t>
            </a:r>
            <a:r>
              <a:rPr lang="it-IT" sz="1400" b="1" dirty="0">
                <a:latin typeface="+mn-lt"/>
              </a:rPr>
              <a:t>di </a:t>
            </a:r>
            <a:r>
              <a:rPr lang="it-IT" sz="1400" b="1" dirty="0" smtClean="0">
                <a:latin typeface="+mn-lt"/>
              </a:rPr>
              <a:t>concordato</a:t>
            </a:r>
          </a:p>
          <a:p>
            <a:pPr algn="l"/>
            <a:endParaRPr lang="it-IT" sz="1400" dirty="0">
              <a:latin typeface="+mn-lt"/>
            </a:endParaRPr>
          </a:p>
          <a:p>
            <a:pPr marL="0" indent="0"/>
            <a:r>
              <a:rPr lang="it-IT" sz="1400" dirty="0">
                <a:latin typeface="+mn-lt"/>
              </a:rPr>
              <a:t>La domanda per l'ammissione alla procedura di concordato preventivo è proposta con ricorso, sottoscritto dal debitore, al tribunale del luogo in cui l'impresa ha la propria sede principale; il trasferimento della stessa intervenuto nell'anno antecedente al deposito del ricorso non rileva ai fini della individuazione della competenza.</a:t>
            </a:r>
          </a:p>
          <a:p>
            <a:pPr marL="0" indent="0"/>
            <a:r>
              <a:rPr lang="it-IT" sz="1400" dirty="0">
                <a:latin typeface="+mn-lt"/>
              </a:rPr>
              <a:t>Il debitore deve presentare con il ricorso:</a:t>
            </a:r>
          </a:p>
          <a:p>
            <a:pPr marL="0" indent="0"/>
            <a:r>
              <a:rPr lang="it-IT" sz="1400" dirty="0">
                <a:latin typeface="+mn-lt"/>
              </a:rPr>
              <a:t>a) una aggiornata relazione sulla situazione patrimoniale, economica e finanziaria dell'impresa;</a:t>
            </a:r>
          </a:p>
          <a:p>
            <a:pPr marL="0" indent="0"/>
            <a:r>
              <a:rPr lang="it-IT" sz="1400" dirty="0">
                <a:latin typeface="+mn-lt"/>
              </a:rPr>
              <a:t>b) uno stato analitico ed estimativo delle attività e l'elenco nominativo dei creditori, con l'indicazione dei rispettivi crediti e delle cause di prelazione;</a:t>
            </a:r>
          </a:p>
          <a:p>
            <a:pPr marL="0" indent="0"/>
            <a:r>
              <a:rPr lang="it-IT" sz="1400" dirty="0">
                <a:latin typeface="+mn-lt"/>
              </a:rPr>
              <a:t>c) l'elenco dei titolari dei diritti reali o personali su beni di proprietà o in possesso del debitore;</a:t>
            </a:r>
          </a:p>
          <a:p>
            <a:pPr marL="0" indent="0"/>
            <a:r>
              <a:rPr lang="it-IT" sz="1400" dirty="0">
                <a:latin typeface="+mn-lt"/>
              </a:rPr>
              <a:t>d) il valore dei beni e i creditori particolari degli eventuali soci illimitatamente responsabili;</a:t>
            </a:r>
          </a:p>
          <a:p>
            <a:pPr marL="0" indent="0"/>
            <a:r>
              <a:rPr lang="it-IT" sz="1400" dirty="0">
                <a:latin typeface="+mn-lt"/>
              </a:rPr>
              <a:t>e) un piano contenente la descrizione analitica delle modalità e dei tempi di adempimento della proposta (</a:t>
            </a:r>
            <a:r>
              <a:rPr lang="it-IT" sz="1400" baseline="30000" dirty="0">
                <a:latin typeface="+mn-lt"/>
              </a:rPr>
              <a:t>1</a:t>
            </a:r>
            <a:r>
              <a:rPr lang="it-IT" sz="1400" dirty="0">
                <a:latin typeface="+mn-lt"/>
              </a:rPr>
              <a:t>).</a:t>
            </a:r>
          </a:p>
          <a:p>
            <a:pPr marL="0" indent="0"/>
            <a:r>
              <a:rPr lang="it-IT" sz="1400" b="1" dirty="0">
                <a:latin typeface="+mn-lt"/>
              </a:rPr>
              <a:t>Il piano e la documentazione di cui ai commi precedenti devono essere accompagnati dalla relazione di un professionista, designato dal debitore, in possesso dei requisiti di cui all'articolo 67, terzo comma, lettera d), che attesti la veridicità dei dati aziendali e la fattibilità del piano medesimo. Analoga relazione deve essere presentata nel caso di modifiche sostanziali della proposta o del </a:t>
            </a:r>
            <a:r>
              <a:rPr lang="it-IT" sz="1400" b="1" dirty="0" smtClean="0">
                <a:latin typeface="+mn-lt"/>
              </a:rPr>
              <a:t>piano.</a:t>
            </a:r>
            <a:endParaRPr lang="it-IT" sz="1400" b="1" dirty="0">
              <a:latin typeface="+mn-lt"/>
            </a:endParaRPr>
          </a:p>
          <a:p>
            <a:pPr marL="0" indent="0"/>
            <a:r>
              <a:rPr lang="it-IT" sz="1400" dirty="0" smtClean="0">
                <a:latin typeface="+mn-lt"/>
              </a:rPr>
              <a:t>L'imprenditore </a:t>
            </a:r>
            <a:r>
              <a:rPr lang="it-IT" sz="1400" dirty="0">
                <a:latin typeface="+mn-lt"/>
              </a:rPr>
              <a:t>può depositare il ricorso contenente la domanda di concordato unitamente ai bilanci relativi agli ultimi tre esercizi, riservandosi di presentare la proposta, il piano e la documentazione di cui ai commi secondo e terzo entro un termine fissato dal giudice, compreso fra sessanta e centoventi giorni e prorogabile, in presenza di giustificati motivi, di non oltre sessanta giorni. Nello stesso termine, in alternativa e con conservazione sino all'omologazione degli effetti prodotti dal ricorso, il debitore può depositare domanda ai sensi dell'articolo 182-bis, primo comma. In mancanza, si applica l'articolo 162, commi secondo e </a:t>
            </a:r>
            <a:r>
              <a:rPr lang="it-IT" sz="1400" dirty="0" smtClean="0">
                <a:latin typeface="+mn-lt"/>
              </a:rPr>
              <a:t>terzo.</a:t>
            </a:r>
          </a:p>
          <a:p>
            <a:pPr marL="0" indent="0"/>
            <a:r>
              <a:rPr lang="it-IT" sz="1400" dirty="0" smtClean="0">
                <a:latin typeface="+mn-lt"/>
              </a:rPr>
              <a:t>(…)</a:t>
            </a:r>
            <a:endParaRPr lang="it-IT" sz="1400" dirty="0">
              <a:latin typeface="+mn-lt"/>
            </a:endParaRPr>
          </a:p>
        </p:txBody>
      </p:sp>
      <p:sp>
        <p:nvSpPr>
          <p:cNvPr id="18438" name="Slide Number Placeholder 3"/>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AAFE006-BCE0-4656-9F97-99E630C448DC}" type="slidenum">
              <a:rPr smtClean="0"/>
              <a:pPr fontAlgn="base">
                <a:spcBef>
                  <a:spcPct val="0"/>
                </a:spcBef>
                <a:spcAft>
                  <a:spcPct val="0"/>
                </a:spcAft>
              </a:pPr>
              <a:t>7</a:t>
            </a:fld>
            <a:endParaRPr/>
          </a:p>
        </p:txBody>
      </p:sp>
    </p:spTree>
    <p:extLst>
      <p:ext uri="{BB962C8B-B14F-4D97-AF65-F5344CB8AC3E}">
        <p14:creationId xmlns:p14="http://schemas.microsoft.com/office/powerpoint/2010/main" val="41369884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0" y="142875"/>
            <a:ext cx="9144000" cy="642938"/>
          </a:xfrm>
        </p:spPr>
        <p:txBody>
          <a:bodyPr/>
          <a:lstStyle/>
          <a:p>
            <a:pPr eaLnBrk="1" hangingPunct="1"/>
            <a:r>
              <a:rPr lang="it-IT" dirty="0" smtClean="0">
                <a:latin typeface="+mn-lt"/>
                <a:ea typeface="ＭＳ Ｐゴシック"/>
                <a:cs typeface="ＭＳ Ｐゴシック"/>
              </a:rPr>
              <a:t>RIEPILOGO</a:t>
            </a:r>
            <a:endParaRPr lang="en-GB" dirty="0" smtClean="0">
              <a:latin typeface="+mn-lt"/>
              <a:ea typeface="ＭＳ Ｐゴシック"/>
              <a:cs typeface="ＭＳ Ｐゴシック"/>
            </a:endParaRPr>
          </a:p>
        </p:txBody>
      </p:sp>
      <p:sp>
        <p:nvSpPr>
          <p:cNvPr id="18435" name="Content Placeholder 2"/>
          <p:cNvSpPr>
            <a:spLocks noGrp="1"/>
          </p:cNvSpPr>
          <p:nvPr>
            <p:ph idx="1"/>
          </p:nvPr>
        </p:nvSpPr>
        <p:spPr bwMode="auto">
          <a:xfrm>
            <a:off x="214282" y="857232"/>
            <a:ext cx="8858281" cy="5391170"/>
          </a:xfrm>
          <a:noFill/>
          <a:ln>
            <a:miter lim="800000"/>
            <a:headEnd/>
            <a:tailEnd/>
          </a:ln>
        </p:spPr>
        <p:txBody>
          <a:bodyPr vert="horz" wrap="square" lIns="91440" tIns="45720" rIns="91440" bIns="45720" numCol="1" anchor="t" anchorCtr="0" compatLnSpc="1">
            <a:prstTxWarp prst="textNoShape">
              <a:avLst/>
            </a:prstTxWarp>
          </a:bodyPr>
          <a:lstStyle/>
          <a:p>
            <a:pPr marL="0" indent="0" eaLnBrk="1" hangingPunct="1">
              <a:lnSpc>
                <a:spcPct val="150000"/>
              </a:lnSpc>
            </a:pPr>
            <a:r>
              <a:rPr lang="it-IT" sz="1400" dirty="0" smtClean="0">
                <a:latin typeface="+mn-lt"/>
                <a:ea typeface="ＭＳ Ｐゴシック"/>
                <a:cs typeface="ＭＳ Ｐゴシック"/>
              </a:rPr>
              <a:t>L’esame della norma evidenzia tre </a:t>
            </a:r>
            <a:r>
              <a:rPr lang="it-IT" sz="1400" dirty="0">
                <a:latin typeface="+mn-lt"/>
                <a:ea typeface="ＭＳ Ｐゴシック"/>
                <a:cs typeface="ＭＳ Ｐゴシック"/>
              </a:rPr>
              <a:t>tipologie di «attestazione»:</a:t>
            </a:r>
          </a:p>
          <a:p>
            <a:pPr marL="173038" indent="-173038" eaLnBrk="1" hangingPunct="1">
              <a:lnSpc>
                <a:spcPct val="150000"/>
              </a:lnSpc>
              <a:buFontTx/>
              <a:buChar char="-"/>
            </a:pPr>
            <a:endParaRPr lang="it-IT" sz="1400" dirty="0">
              <a:latin typeface="+mn-lt"/>
              <a:ea typeface="ＭＳ Ｐゴシック"/>
              <a:cs typeface="ＭＳ Ｐゴシック"/>
            </a:endParaRPr>
          </a:p>
          <a:p>
            <a:pPr marL="0" indent="0" eaLnBrk="1" hangingPunct="1">
              <a:lnSpc>
                <a:spcPct val="150000"/>
              </a:lnSpc>
            </a:pPr>
            <a:r>
              <a:rPr lang="it-IT" sz="1400" b="1" dirty="0">
                <a:latin typeface="+mn-lt"/>
                <a:ea typeface="ＭＳ Ｐゴシック"/>
                <a:cs typeface="ＭＳ Ｐゴシック"/>
              </a:rPr>
              <a:t>Comma 2, </a:t>
            </a:r>
            <a:r>
              <a:rPr lang="it-IT" sz="1400" b="1" dirty="0" err="1">
                <a:latin typeface="+mn-lt"/>
                <a:ea typeface="ＭＳ Ｐゴシック"/>
                <a:cs typeface="ＭＳ Ｐゴシック"/>
              </a:rPr>
              <a:t>lett</a:t>
            </a:r>
            <a:r>
              <a:rPr lang="it-IT" sz="1400" b="1" dirty="0">
                <a:latin typeface="+mn-lt"/>
                <a:ea typeface="ＭＳ Ｐゴシック"/>
                <a:cs typeface="ＭＳ Ｐゴシック"/>
              </a:rPr>
              <a:t>. b): Attestazione del Piano</a:t>
            </a:r>
          </a:p>
          <a:p>
            <a:pPr marL="0" indent="0" eaLnBrk="1" hangingPunct="1">
              <a:lnSpc>
                <a:spcPct val="150000"/>
              </a:lnSpc>
            </a:pPr>
            <a:r>
              <a:rPr lang="it-IT" sz="1400" dirty="0">
                <a:latin typeface="+mn-lt"/>
                <a:ea typeface="ＭＳ Ｐゴシック"/>
                <a:cs typeface="ＭＳ Ｐゴシック"/>
              </a:rPr>
              <a:t>la relazione del professionista di cui all'articolo 161, terzo comma, deve attestare che la prosecuzione dell'attività d'impresa prevista dal piano di concordato è funzionale al miglior soddisfacimento dei creditori</a:t>
            </a:r>
            <a:r>
              <a:rPr lang="it-IT" sz="1400" dirty="0" smtClean="0">
                <a:latin typeface="+mn-lt"/>
                <a:ea typeface="ＭＳ Ｐゴシック"/>
                <a:cs typeface="ＭＳ Ｐゴシック"/>
              </a:rPr>
              <a:t>;</a:t>
            </a:r>
          </a:p>
          <a:p>
            <a:pPr marL="0" indent="0" eaLnBrk="1" hangingPunct="1">
              <a:lnSpc>
                <a:spcPct val="150000"/>
              </a:lnSpc>
            </a:pPr>
            <a:endParaRPr lang="it-IT" sz="1400" dirty="0">
              <a:latin typeface="+mn-lt"/>
              <a:ea typeface="ＭＳ Ｐゴシック"/>
              <a:cs typeface="ＭＳ Ｐゴシック"/>
            </a:endParaRPr>
          </a:p>
          <a:p>
            <a:pPr marL="0" indent="0" eaLnBrk="1" hangingPunct="1">
              <a:lnSpc>
                <a:spcPct val="150000"/>
              </a:lnSpc>
            </a:pPr>
            <a:r>
              <a:rPr lang="it-IT" sz="1400" b="1" dirty="0">
                <a:latin typeface="+mn-lt"/>
                <a:ea typeface="ＭＳ Ｐゴシック"/>
                <a:cs typeface="ＭＳ Ｐゴシック"/>
              </a:rPr>
              <a:t>Comma 3: Attestazione per la continuazione dei </a:t>
            </a:r>
            <a:r>
              <a:rPr lang="it-IT" sz="1400" b="1" dirty="0" smtClean="0">
                <a:latin typeface="+mn-lt"/>
                <a:ea typeface="ＭＳ Ｐゴシック"/>
                <a:cs typeface="ＭＳ Ｐゴシック"/>
              </a:rPr>
              <a:t>contratti pubblici</a:t>
            </a:r>
            <a:endParaRPr lang="it-IT" sz="1400" b="1" dirty="0">
              <a:latin typeface="+mn-lt"/>
              <a:ea typeface="ＭＳ Ｐゴシック"/>
              <a:cs typeface="ＭＳ Ｐゴシック"/>
            </a:endParaRPr>
          </a:p>
          <a:p>
            <a:pPr marL="0" indent="0" eaLnBrk="1" hangingPunct="1">
              <a:lnSpc>
                <a:spcPct val="150000"/>
              </a:lnSpc>
            </a:pPr>
            <a:r>
              <a:rPr lang="it-IT" sz="1400" dirty="0">
                <a:latin typeface="+mn-lt"/>
                <a:ea typeface="ＭＳ Ｐゴシック"/>
                <a:cs typeface="ＭＳ Ｐゴシック"/>
              </a:rPr>
              <a:t>L'ammissione al concordato preventivo non impedisce la continuazione di contratti pubblici se il professionista designato dal debitore di cui all'articolo 67 </a:t>
            </a:r>
            <a:r>
              <a:rPr lang="it-IT" sz="1400" dirty="0" smtClean="0">
                <a:latin typeface="+mn-lt"/>
                <a:ea typeface="ＭＳ Ｐゴシック"/>
                <a:cs typeface="ＭＳ Ｐゴシック"/>
              </a:rPr>
              <a:t>(lo stesso che ha rilasciato l’attestazione «generale») ha </a:t>
            </a:r>
            <a:r>
              <a:rPr lang="it-IT" sz="1400" dirty="0">
                <a:latin typeface="+mn-lt"/>
                <a:ea typeface="ＭＳ Ｐゴシック"/>
                <a:cs typeface="ＭＳ Ｐゴシック"/>
              </a:rPr>
              <a:t>attestato la conformità al piano e la ragionevole capacità di </a:t>
            </a:r>
            <a:r>
              <a:rPr lang="it-IT" sz="1400" dirty="0" smtClean="0">
                <a:latin typeface="+mn-lt"/>
                <a:ea typeface="ＭＳ Ｐゴシック"/>
                <a:cs typeface="ＭＳ Ｐゴシック"/>
              </a:rPr>
              <a:t>adempimento;</a:t>
            </a:r>
            <a:endParaRPr lang="it-IT" sz="1400" dirty="0">
              <a:latin typeface="+mn-lt"/>
              <a:ea typeface="ＭＳ Ｐゴシック"/>
              <a:cs typeface="ＭＳ Ｐゴシック"/>
            </a:endParaRPr>
          </a:p>
          <a:p>
            <a:pPr marL="0" indent="0" eaLnBrk="1" hangingPunct="1">
              <a:lnSpc>
                <a:spcPct val="150000"/>
              </a:lnSpc>
            </a:pPr>
            <a:endParaRPr lang="it-IT" sz="1400" dirty="0">
              <a:latin typeface="+mn-lt"/>
              <a:ea typeface="ＭＳ Ｐゴシック"/>
              <a:cs typeface="ＭＳ Ｐゴシック"/>
            </a:endParaRPr>
          </a:p>
          <a:p>
            <a:pPr marL="0" indent="0" eaLnBrk="1" hangingPunct="1">
              <a:lnSpc>
                <a:spcPct val="150000"/>
              </a:lnSpc>
            </a:pPr>
            <a:r>
              <a:rPr lang="it-IT" sz="1400" b="1" dirty="0">
                <a:latin typeface="+mn-lt"/>
                <a:ea typeface="ＭＳ Ｐゴシック"/>
                <a:cs typeface="ＭＳ Ｐゴシック"/>
              </a:rPr>
              <a:t>Comma 4, </a:t>
            </a:r>
            <a:r>
              <a:rPr lang="it-IT" sz="1400" b="1" dirty="0" err="1">
                <a:latin typeface="+mn-lt"/>
                <a:ea typeface="ＭＳ Ｐゴシック"/>
                <a:cs typeface="ＭＳ Ｐゴシック"/>
              </a:rPr>
              <a:t>lett</a:t>
            </a:r>
            <a:r>
              <a:rPr lang="it-IT" sz="1400" b="1" dirty="0">
                <a:latin typeface="+mn-lt"/>
                <a:ea typeface="ＭＳ Ｐゴシック"/>
                <a:cs typeface="ＭＳ Ｐゴシック"/>
              </a:rPr>
              <a:t>. a): Attestazione per la partecipazione a procedure di gara</a:t>
            </a:r>
          </a:p>
          <a:p>
            <a:pPr marL="0" indent="0"/>
            <a:r>
              <a:rPr lang="it-IT" sz="1400" dirty="0">
                <a:latin typeface="+mn-lt"/>
                <a:ea typeface="ＭＳ Ｐゴシック"/>
                <a:cs typeface="ＭＳ Ｐゴシック"/>
              </a:rPr>
              <a:t>L'ammissione al concordato preventivo non impedisce la partecipazione a procedure di assegnazione di contratti pubblici, quando l'impresa presenta in gara:</a:t>
            </a:r>
          </a:p>
          <a:p>
            <a:pPr marL="0" indent="0"/>
            <a:r>
              <a:rPr lang="it-IT" sz="1400" dirty="0">
                <a:latin typeface="+mn-lt"/>
                <a:ea typeface="ＭＳ Ｐゴシック"/>
                <a:cs typeface="ＭＳ Ｐゴシック"/>
              </a:rPr>
              <a:t>a) una relazione di un professionista </a:t>
            </a:r>
            <a:r>
              <a:rPr lang="it-IT" sz="1400" dirty="0" smtClean="0">
                <a:latin typeface="+mn-lt"/>
                <a:ea typeface="ＭＳ Ｐゴシック"/>
                <a:cs typeface="ＭＳ Ｐゴシック"/>
              </a:rPr>
              <a:t>(anche un altro rispetto a quello che ha rilasciato l’attestazione «generale») in </a:t>
            </a:r>
            <a:r>
              <a:rPr lang="it-IT" sz="1400" dirty="0">
                <a:latin typeface="+mn-lt"/>
                <a:ea typeface="ＭＳ Ｐゴシック"/>
                <a:cs typeface="ＭＳ Ｐゴシック"/>
              </a:rPr>
              <a:t>possesso dei requisiti di cui all'articolo 67, terzo comma, lettera d), che attesta la conformità al piano e la ragionevole capacità di adempimento del contratto;</a:t>
            </a:r>
          </a:p>
          <a:p>
            <a:pPr marL="0" indent="0" eaLnBrk="1" hangingPunct="1">
              <a:lnSpc>
                <a:spcPct val="150000"/>
              </a:lnSpc>
            </a:pPr>
            <a:endParaRPr lang="it-IT" sz="1400" dirty="0">
              <a:latin typeface="+mn-lt"/>
              <a:ea typeface="ＭＳ Ｐゴシック"/>
              <a:cs typeface="ＭＳ Ｐゴシック"/>
            </a:endParaRPr>
          </a:p>
          <a:p>
            <a:pPr marL="0" indent="0" eaLnBrk="1" hangingPunct="1">
              <a:lnSpc>
                <a:spcPct val="150000"/>
              </a:lnSpc>
            </a:pPr>
            <a:endParaRPr lang="en-GB" sz="1400" dirty="0">
              <a:latin typeface="+mn-lt"/>
              <a:ea typeface="ＭＳ Ｐゴシック"/>
              <a:cs typeface="ＭＳ Ｐゴシック"/>
            </a:endParaRPr>
          </a:p>
        </p:txBody>
      </p:sp>
      <p:sp>
        <p:nvSpPr>
          <p:cNvPr id="18438" name="Slide Number Placeholder 3"/>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AAFE006-BCE0-4656-9F97-99E630C448DC}" type="slidenum">
              <a:rPr/>
              <a:pPr fontAlgn="base">
                <a:spcBef>
                  <a:spcPct val="0"/>
                </a:spcBef>
                <a:spcAft>
                  <a:spcPct val="0"/>
                </a:spcAft>
              </a:pPr>
              <a:t>8</a:t>
            </a:fld>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0" y="142875"/>
            <a:ext cx="9144000" cy="642938"/>
          </a:xfrm>
        </p:spPr>
        <p:txBody>
          <a:bodyPr/>
          <a:lstStyle/>
          <a:p>
            <a:pPr marL="0" indent="0" eaLnBrk="1" hangingPunct="1">
              <a:lnSpc>
                <a:spcPct val="150000"/>
              </a:lnSpc>
            </a:pPr>
            <a:r>
              <a:rPr lang="it-IT" dirty="0" smtClean="0">
                <a:latin typeface="+mn-lt"/>
                <a:ea typeface="ＭＳ Ｐゴシック"/>
                <a:cs typeface="ＭＳ Ｐゴシック"/>
              </a:rPr>
              <a:t>LA ATTESTAZIONE «GENERALE» DEL PIANO </a:t>
            </a:r>
            <a:endParaRPr lang="it-IT" dirty="0">
              <a:latin typeface="+mn-lt"/>
              <a:ea typeface="ＭＳ Ｐゴシック"/>
              <a:cs typeface="ＭＳ Ｐゴシック"/>
            </a:endParaRPr>
          </a:p>
        </p:txBody>
      </p:sp>
      <p:sp>
        <p:nvSpPr>
          <p:cNvPr id="18435" name="Content Placeholder 2"/>
          <p:cNvSpPr>
            <a:spLocks noGrp="1"/>
          </p:cNvSpPr>
          <p:nvPr>
            <p:ph idx="1"/>
          </p:nvPr>
        </p:nvSpPr>
        <p:spPr bwMode="auto">
          <a:xfrm>
            <a:off x="142844" y="857232"/>
            <a:ext cx="8786874" cy="5391170"/>
          </a:xfrm>
          <a:noFill/>
          <a:ln>
            <a:miter lim="800000"/>
            <a:headEnd/>
            <a:tailEnd/>
          </a:ln>
        </p:spPr>
        <p:txBody>
          <a:bodyPr vert="horz" wrap="square" lIns="91440" tIns="45720" rIns="91440" bIns="45720" numCol="1" anchor="t" anchorCtr="0" compatLnSpc="1">
            <a:prstTxWarp prst="textNoShape">
              <a:avLst/>
            </a:prstTxWarp>
          </a:bodyPr>
          <a:lstStyle/>
          <a:p>
            <a:pPr marL="0" indent="0">
              <a:lnSpc>
                <a:spcPct val="150000"/>
              </a:lnSpc>
            </a:pPr>
            <a:r>
              <a:rPr lang="it-IT" sz="1400" dirty="0" smtClean="0">
                <a:latin typeface="+mn-lt"/>
              </a:rPr>
              <a:t>I contenuti della attestazione «generale» si evincono dal combinato di due norme:</a:t>
            </a:r>
          </a:p>
          <a:p>
            <a:pPr marL="177800" indent="-177800">
              <a:lnSpc>
                <a:spcPct val="150000"/>
              </a:lnSpc>
              <a:buFontTx/>
              <a:buChar char="-"/>
            </a:pPr>
            <a:r>
              <a:rPr lang="it-IT" sz="1400" dirty="0" smtClean="0">
                <a:latin typeface="+mn-lt"/>
                <a:ea typeface="ＭＳ Ｐゴシック"/>
                <a:cs typeface="ＭＳ Ｐゴシック"/>
              </a:rPr>
              <a:t>Art</a:t>
            </a:r>
            <a:r>
              <a:rPr lang="it-IT" sz="1400" dirty="0">
                <a:latin typeface="+mn-lt"/>
                <a:ea typeface="ＭＳ Ｐゴシック"/>
                <a:cs typeface="ＭＳ Ｐゴシック"/>
              </a:rPr>
              <a:t>. 186 – bis, comma 2, </a:t>
            </a:r>
            <a:r>
              <a:rPr lang="it-IT" sz="1400" dirty="0" err="1">
                <a:latin typeface="+mn-lt"/>
                <a:ea typeface="ＭＳ Ｐゴシック"/>
                <a:cs typeface="ＭＳ Ｐゴシック"/>
              </a:rPr>
              <a:t>lett</a:t>
            </a:r>
            <a:r>
              <a:rPr lang="it-IT" sz="1400" dirty="0">
                <a:latin typeface="+mn-lt"/>
                <a:ea typeface="ＭＳ Ｐゴシック"/>
                <a:cs typeface="ＭＳ Ｐゴシック"/>
              </a:rPr>
              <a:t>. b</a:t>
            </a:r>
            <a:r>
              <a:rPr lang="it-IT" sz="1400" dirty="0" smtClean="0">
                <a:latin typeface="+mn-lt"/>
                <a:ea typeface="ＭＳ Ｐゴシック"/>
                <a:cs typeface="ＭＳ Ｐゴシック"/>
              </a:rPr>
              <a:t>): </a:t>
            </a:r>
            <a:r>
              <a:rPr lang="it-IT" sz="1400" dirty="0">
                <a:latin typeface="+mn-lt"/>
                <a:ea typeface="ＭＳ Ｐゴシック"/>
                <a:cs typeface="ＭＳ Ｐゴシック"/>
              </a:rPr>
              <a:t>la relazione del professionista di cui all'articolo 161, terzo comma, deve attestare che la </a:t>
            </a:r>
            <a:r>
              <a:rPr lang="it-IT" sz="1400" b="1" dirty="0">
                <a:latin typeface="+mn-lt"/>
                <a:ea typeface="ＭＳ Ｐゴシック"/>
                <a:cs typeface="ＭＳ Ｐゴシック"/>
              </a:rPr>
              <a:t>prosecuzione</a:t>
            </a:r>
            <a:r>
              <a:rPr lang="it-IT" sz="1400" dirty="0">
                <a:latin typeface="+mn-lt"/>
                <a:ea typeface="ＭＳ Ｐゴシック"/>
                <a:cs typeface="ＭＳ Ｐゴシック"/>
              </a:rPr>
              <a:t> dell'attività d'impresa prevista dal piano di concordato è </a:t>
            </a:r>
            <a:r>
              <a:rPr lang="it-IT" sz="1400" b="1" dirty="0">
                <a:latin typeface="+mn-lt"/>
                <a:ea typeface="ＭＳ Ｐゴシック"/>
                <a:cs typeface="ＭＳ Ｐゴシック"/>
              </a:rPr>
              <a:t>funzionale al miglior soddisfacimento dei creditori;</a:t>
            </a:r>
          </a:p>
          <a:p>
            <a:pPr marL="177800" indent="-177800">
              <a:lnSpc>
                <a:spcPct val="150000"/>
              </a:lnSpc>
              <a:buFontTx/>
              <a:buChar char="-"/>
            </a:pPr>
            <a:r>
              <a:rPr lang="it-IT" sz="1400" dirty="0">
                <a:latin typeface="+mn-lt"/>
                <a:ea typeface="ＭＳ Ｐゴシック"/>
                <a:cs typeface="ＭＳ Ｐゴシック"/>
              </a:rPr>
              <a:t>Art. 161, comma 3: Il piano e la documentazione di cui ai commi precedenti devono essere accompagnati dalla relazione di un professionista, designato dal debitore, in possesso dei requisiti di cui all'articolo 67, terzo comma, lettera d), che attesti la </a:t>
            </a:r>
            <a:r>
              <a:rPr lang="it-IT" sz="1400" b="1" dirty="0">
                <a:latin typeface="+mn-lt"/>
                <a:ea typeface="ＭＳ Ｐゴシック"/>
                <a:cs typeface="ＭＳ Ｐゴシック"/>
              </a:rPr>
              <a:t>veridicità dei dati aziendali </a:t>
            </a:r>
            <a:r>
              <a:rPr lang="it-IT" sz="1400" dirty="0">
                <a:latin typeface="+mn-lt"/>
                <a:ea typeface="ＭＳ Ｐゴシック"/>
                <a:cs typeface="ＭＳ Ｐゴシック"/>
              </a:rPr>
              <a:t>e la </a:t>
            </a:r>
            <a:r>
              <a:rPr lang="it-IT" sz="1400" b="1" dirty="0">
                <a:latin typeface="+mn-lt"/>
                <a:ea typeface="ＭＳ Ｐゴシック"/>
                <a:cs typeface="ＭＳ Ｐゴシック"/>
              </a:rPr>
              <a:t>fattibilità del piano </a:t>
            </a:r>
            <a:r>
              <a:rPr lang="it-IT" sz="1400" dirty="0">
                <a:latin typeface="+mn-lt"/>
                <a:ea typeface="ＭＳ Ｐゴシック"/>
                <a:cs typeface="ＭＳ Ｐゴシック"/>
              </a:rPr>
              <a:t>medesimo. Analoga relazione deve essere presentata nel caso di modifiche sostanziali della proposta o del </a:t>
            </a:r>
            <a:r>
              <a:rPr lang="it-IT" sz="1400" dirty="0" smtClean="0">
                <a:latin typeface="+mn-lt"/>
                <a:ea typeface="ＭＳ Ｐゴシック"/>
                <a:cs typeface="ＭＳ Ｐゴシック"/>
              </a:rPr>
              <a:t>piano</a:t>
            </a:r>
          </a:p>
          <a:p>
            <a:pPr marL="0" indent="0">
              <a:lnSpc>
                <a:spcPct val="150000"/>
              </a:lnSpc>
            </a:pPr>
            <a:endParaRPr lang="it-IT" sz="1400" dirty="0" smtClean="0">
              <a:latin typeface="+mn-lt"/>
              <a:ea typeface="ＭＳ Ｐゴシック"/>
              <a:cs typeface="ＭＳ Ｐゴシック"/>
            </a:endParaRPr>
          </a:p>
          <a:p>
            <a:pPr marL="0" indent="0">
              <a:lnSpc>
                <a:spcPct val="200000"/>
              </a:lnSpc>
            </a:pPr>
            <a:r>
              <a:rPr lang="it-IT" sz="1400" dirty="0" smtClean="0">
                <a:latin typeface="+mn-lt"/>
                <a:ea typeface="ＭＳ Ｐゴシック"/>
                <a:cs typeface="ＭＳ Ｐゴシック"/>
              </a:rPr>
              <a:t>Su tali basi, il professionista deve attestare:</a:t>
            </a:r>
          </a:p>
          <a:p>
            <a:pPr marL="285750" indent="-285750">
              <a:lnSpc>
                <a:spcPct val="200000"/>
              </a:lnSpc>
              <a:buFontTx/>
              <a:buChar char="-"/>
            </a:pPr>
            <a:r>
              <a:rPr lang="it-IT" sz="1400" dirty="0" smtClean="0">
                <a:latin typeface="+mn-lt"/>
                <a:ea typeface="ＭＳ Ｐゴシック"/>
                <a:cs typeface="ＭＳ Ｐゴシック"/>
              </a:rPr>
              <a:t>La </a:t>
            </a:r>
            <a:r>
              <a:rPr lang="it-IT" sz="1400" b="1" dirty="0" smtClean="0">
                <a:latin typeface="+mn-lt"/>
                <a:ea typeface="ＭＳ Ｐゴシック"/>
                <a:cs typeface="ＭＳ Ｐゴシック"/>
              </a:rPr>
              <a:t>veridicità</a:t>
            </a:r>
            <a:r>
              <a:rPr lang="it-IT" sz="1400" dirty="0" smtClean="0">
                <a:latin typeface="+mn-lt"/>
                <a:ea typeface="ＭＳ Ｐゴシック"/>
                <a:cs typeface="ＭＳ Ｐゴシック"/>
              </a:rPr>
              <a:t> dei dati;</a:t>
            </a:r>
          </a:p>
          <a:p>
            <a:pPr marL="285750" indent="-285750">
              <a:lnSpc>
                <a:spcPct val="200000"/>
              </a:lnSpc>
              <a:buFontTx/>
              <a:buChar char="-"/>
            </a:pPr>
            <a:r>
              <a:rPr lang="it-IT" sz="1400" dirty="0" smtClean="0">
                <a:latin typeface="+mn-lt"/>
                <a:ea typeface="ＭＳ Ｐゴシック"/>
                <a:cs typeface="ＭＳ Ｐゴシック"/>
              </a:rPr>
              <a:t>La </a:t>
            </a:r>
            <a:r>
              <a:rPr lang="it-IT" sz="1400" b="1" dirty="0" smtClean="0">
                <a:latin typeface="+mn-lt"/>
                <a:ea typeface="ＭＳ Ｐゴシック"/>
                <a:cs typeface="ＭＳ Ｐゴシック"/>
              </a:rPr>
              <a:t>fattibilità</a:t>
            </a:r>
            <a:r>
              <a:rPr lang="it-IT" sz="1400" dirty="0" smtClean="0">
                <a:latin typeface="+mn-lt"/>
                <a:ea typeface="ＭＳ Ｐゴシック"/>
                <a:cs typeface="ＭＳ Ｐゴシック"/>
              </a:rPr>
              <a:t> del piano;</a:t>
            </a:r>
          </a:p>
          <a:p>
            <a:pPr marL="285750" indent="-285750">
              <a:lnSpc>
                <a:spcPct val="200000"/>
              </a:lnSpc>
              <a:buFontTx/>
              <a:buChar char="-"/>
            </a:pPr>
            <a:r>
              <a:rPr lang="it-IT" sz="1400" dirty="0" smtClean="0">
                <a:latin typeface="+mn-lt"/>
                <a:ea typeface="ＭＳ Ｐゴシック"/>
                <a:cs typeface="ＭＳ Ｐゴシック"/>
              </a:rPr>
              <a:t>Che la prosecuzione è funzionale al </a:t>
            </a:r>
            <a:r>
              <a:rPr lang="it-IT" sz="1400" b="1" dirty="0" smtClean="0">
                <a:latin typeface="+mn-lt"/>
                <a:ea typeface="ＭＳ Ｐゴシック"/>
                <a:cs typeface="ＭＳ Ｐゴシック"/>
              </a:rPr>
              <a:t>migliore soddisfacimento dei creditori</a:t>
            </a:r>
            <a:r>
              <a:rPr lang="it-IT" sz="1400" dirty="0" smtClean="0">
                <a:latin typeface="+mn-lt"/>
                <a:ea typeface="ＭＳ Ｐゴシック"/>
                <a:cs typeface="ＭＳ Ｐゴシック"/>
              </a:rPr>
              <a:t>.</a:t>
            </a:r>
            <a:endParaRPr lang="it-IT" sz="1400" dirty="0">
              <a:latin typeface="+mn-lt"/>
              <a:ea typeface="ＭＳ Ｐゴシック"/>
              <a:cs typeface="ＭＳ Ｐゴシック"/>
            </a:endParaRPr>
          </a:p>
        </p:txBody>
      </p:sp>
      <p:sp>
        <p:nvSpPr>
          <p:cNvPr id="18438" name="Slide Number Placeholder 3"/>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AAFE006-BCE0-4656-9F97-99E630C448DC}" type="slidenum">
              <a:rPr/>
              <a:pPr fontAlgn="base">
                <a:spcBef>
                  <a:spcPct val="0"/>
                </a:spcBef>
                <a:spcAft>
                  <a:spcPct val="0"/>
                </a:spcAft>
              </a:pPr>
              <a:t>9</a:t>
            </a:fld>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4211</TotalTime>
  <Words>4020</Words>
  <Application>Microsoft Office PowerPoint</Application>
  <PresentationFormat>Presentazione su schermo (4:3)</PresentationFormat>
  <Paragraphs>283</Paragraphs>
  <Slides>23</Slides>
  <Notes>23</Notes>
  <HiddenSlides>0</HiddenSlides>
  <MMClips>0</MMClips>
  <ScaleCrop>false</ScaleCrop>
  <HeadingPairs>
    <vt:vector size="4" baseType="variant">
      <vt:variant>
        <vt:lpstr>Tema</vt:lpstr>
      </vt:variant>
      <vt:variant>
        <vt:i4>1</vt:i4>
      </vt:variant>
      <vt:variant>
        <vt:lpstr>Titoli diapositive</vt:lpstr>
      </vt:variant>
      <vt:variant>
        <vt:i4>23</vt:i4>
      </vt:variant>
    </vt:vector>
  </HeadingPairs>
  <TitlesOfParts>
    <vt:vector size="24" baseType="lpstr">
      <vt:lpstr>Office Theme</vt:lpstr>
      <vt:lpstr>Relazione art. 161, comma 3 Legge Fallimentare nel concordato in continuità aziendale</vt:lpstr>
      <vt:lpstr>PROGRAMMA </vt:lpstr>
      <vt:lpstr>INDICE </vt:lpstr>
      <vt:lpstr>PARTE 1 </vt:lpstr>
      <vt:lpstr>IL DETTATO NORMATIVO</vt:lpstr>
      <vt:lpstr>IL DETTATO NORMATIVO</vt:lpstr>
      <vt:lpstr>IL DETTATO NORMATIVO</vt:lpstr>
      <vt:lpstr>RIEPILOGO</vt:lpstr>
      <vt:lpstr>LA ATTESTAZIONE «GENERALE» DEL PIANO </vt:lpstr>
      <vt:lpstr>LA ATTESTAZIONE «GENERALE» DEL PIANO </vt:lpstr>
      <vt:lpstr>LA ATTESTAZIONE «GENERALE» DEL PIANO </vt:lpstr>
      <vt:lpstr>LA ATTESTAZIONE «GENERALE» DEL PIANO </vt:lpstr>
      <vt:lpstr>LE ATTESTAZIONI «AGGIUNTIVE» DEL PIANO </vt:lpstr>
      <vt:lpstr>PARTE 2 </vt:lpstr>
      <vt:lpstr>IL DETTATO NORMATIVO</vt:lpstr>
      <vt:lpstr>IL DETTATO NORMATIVO</vt:lpstr>
      <vt:lpstr>I REQUISITI DEL PROFESSIONISTA ASSEVERATORE</vt:lpstr>
      <vt:lpstr>PARTE 3 </vt:lpstr>
      <vt:lpstr>MONITORAGGIO E RIASSEVERAZIONE</vt:lpstr>
      <vt:lpstr>MONITORAGGIO E RIASSEVERAZIONE</vt:lpstr>
      <vt:lpstr>PARTE 4 </vt:lpstr>
      <vt:lpstr>RESPONSABILITA’ DEL PROFESSIONISTA</vt:lpstr>
      <vt:lpstr>RESPONSABILITA’ DEL PROFESSIONISTA</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Matteo V</dc:creator>
  <cp:lastModifiedBy>Filippo</cp:lastModifiedBy>
  <cp:revision>473</cp:revision>
  <dcterms:created xsi:type="dcterms:W3CDTF">2010-07-23T12:01:01Z</dcterms:created>
  <dcterms:modified xsi:type="dcterms:W3CDTF">2013-05-10T15:09:40Z</dcterms:modified>
</cp:coreProperties>
</file>